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6" r:id="rId35"/>
    <p:sldId id="290" r:id="rId36"/>
    <p:sldId id="291" r:id="rId37"/>
    <p:sldId id="292" r:id="rId38"/>
    <p:sldId id="293" r:id="rId39"/>
    <p:sldId id="294" r:id="rId40"/>
    <p:sldId id="295" r:id="rId41"/>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Glacial Indifference" panose="020B0604020202020204" charset="0"/>
      <p:regular r:id="rId46"/>
    </p:embeddedFont>
    <p:embeddedFont>
      <p:font typeface="Glacial Indifference Bold" panose="020B0604020202020204" charset="0"/>
      <p:regular r:id="rId47"/>
    </p:embeddedFont>
    <p:embeddedFont>
      <p:font typeface="Moontime"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8.sv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38.sv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38.sv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8.sv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8.sv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38.sv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38.sv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38.sv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127.0.0.1:5000/" TargetMode="External"/><Relationship Id="rId4" Type="http://schemas.openxmlformats.org/officeDocument/2006/relationships/hyperlink" Target="http://127.0.0.1:8025/"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61255" y="-2017079"/>
            <a:ext cx="13902753" cy="133814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2172" y="-668293"/>
            <a:ext cx="2446436"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64009" y="6950278"/>
            <a:ext cx="2423991" cy="4114800"/>
          </a:xfrm>
          <a:prstGeom prst="rect">
            <a:avLst/>
          </a:prstGeom>
        </p:spPr>
      </p:pic>
      <p:sp>
        <p:nvSpPr>
          <p:cNvPr id="5" name="TextBox 5"/>
          <p:cNvSpPr txBox="1"/>
          <p:nvPr/>
        </p:nvSpPr>
        <p:spPr>
          <a:xfrm>
            <a:off x="3278643" y="3143949"/>
            <a:ext cx="12315330" cy="380632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Software Engineering Project</a:t>
            </a:r>
          </a:p>
        </p:txBody>
      </p:sp>
      <p:sp>
        <p:nvSpPr>
          <p:cNvPr id="6" name="TextBox 6"/>
          <p:cNvSpPr txBox="1"/>
          <p:nvPr/>
        </p:nvSpPr>
        <p:spPr>
          <a:xfrm>
            <a:off x="5122411" y="7580754"/>
            <a:ext cx="8381379" cy="804545"/>
          </a:xfrm>
          <a:prstGeom prst="rect">
            <a:avLst/>
          </a:prstGeom>
        </p:spPr>
        <p:txBody>
          <a:bodyPr lIns="0" tIns="0" rIns="0" bIns="0" rtlCol="0" anchor="t">
            <a:spAutoFit/>
          </a:bodyPr>
          <a:lstStyle/>
          <a:p>
            <a:pPr algn="ctr">
              <a:lnSpc>
                <a:spcPts val="6580"/>
              </a:lnSpc>
            </a:pPr>
            <a:r>
              <a:rPr lang="en-US" sz="4700" spc="780">
                <a:solidFill>
                  <a:srgbClr val="22423D"/>
                </a:solidFill>
                <a:latin typeface="Glacial Indifference"/>
              </a:rPr>
              <a:t>- Jan 2023 -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7440" y="-349084"/>
            <a:ext cx="4813501" cy="5492584"/>
          </a:xfrm>
          <a:prstGeom prst="rect">
            <a:avLst/>
          </a:prstGeom>
        </p:spPr>
      </p:pic>
      <p:sp>
        <p:nvSpPr>
          <p:cNvPr id="3" name="TextBox 3"/>
          <p:cNvSpPr txBox="1"/>
          <p:nvPr/>
        </p:nvSpPr>
        <p:spPr>
          <a:xfrm>
            <a:off x="1586077" y="565490"/>
            <a:ext cx="6188002" cy="1307421"/>
          </a:xfrm>
          <a:prstGeom prst="rect">
            <a:avLst/>
          </a:prstGeom>
        </p:spPr>
        <p:txBody>
          <a:bodyPr lIns="0" tIns="0" rIns="0" bIns="0" rtlCol="0" anchor="t">
            <a:spAutoFit/>
          </a:bodyPr>
          <a:lstStyle/>
          <a:p>
            <a:pPr>
              <a:lnSpc>
                <a:spcPts val="9320"/>
              </a:lnSpc>
            </a:pPr>
            <a:r>
              <a:rPr lang="en-US" sz="11096">
                <a:solidFill>
                  <a:srgbClr val="22423D"/>
                </a:solidFill>
                <a:latin typeface="Moontime"/>
              </a:rPr>
              <a:t>User Stories</a:t>
            </a:r>
          </a:p>
        </p:txBody>
      </p:sp>
      <p:grpSp>
        <p:nvGrpSpPr>
          <p:cNvPr id="4" name="Group 4"/>
          <p:cNvGrpSpPr/>
          <p:nvPr/>
        </p:nvGrpSpPr>
        <p:grpSpPr>
          <a:xfrm>
            <a:off x="1936639" y="1872910"/>
            <a:ext cx="7207361" cy="2549403"/>
            <a:chOff x="0" y="0"/>
            <a:chExt cx="9609815" cy="3399204"/>
          </a:xfrm>
        </p:grpSpPr>
        <p:sp>
          <p:nvSpPr>
            <p:cNvPr id="5" name="TextBox 5"/>
            <p:cNvSpPr txBox="1"/>
            <p:nvPr/>
          </p:nvSpPr>
          <p:spPr>
            <a:xfrm>
              <a:off x="0" y="916353"/>
              <a:ext cx="8761401" cy="248285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As a student,</a:t>
              </a:r>
            </a:p>
            <a:p>
              <a:pPr>
                <a:lnSpc>
                  <a:spcPts val="3749"/>
                </a:lnSpc>
              </a:pPr>
              <a:r>
                <a:rPr lang="en-US" sz="2999" spc="497">
                  <a:solidFill>
                    <a:srgbClr val="22423D"/>
                  </a:solidFill>
                  <a:latin typeface="Glacial Indifference"/>
                </a:rPr>
                <a:t>I want to register,</a:t>
              </a:r>
            </a:p>
            <a:p>
              <a:pPr>
                <a:lnSpc>
                  <a:spcPts val="3749"/>
                </a:lnSpc>
              </a:pPr>
              <a:r>
                <a:rPr lang="en-US" sz="2999" spc="497">
                  <a:solidFill>
                    <a:srgbClr val="22423D"/>
                  </a:solidFill>
                  <a:latin typeface="Glacial Indifference"/>
                </a:rPr>
                <a:t>So that I can start using support ticket system</a:t>
              </a:r>
            </a:p>
          </p:txBody>
        </p:sp>
        <p:sp>
          <p:nvSpPr>
            <p:cNvPr id="6" name="TextBox 6"/>
            <p:cNvSpPr txBox="1"/>
            <p:nvPr/>
          </p:nvSpPr>
          <p:spPr>
            <a:xfrm>
              <a:off x="0" y="-19050"/>
              <a:ext cx="9609815" cy="61595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USER</a:t>
              </a:r>
            </a:p>
          </p:txBody>
        </p:sp>
      </p:grpSp>
      <p:grpSp>
        <p:nvGrpSpPr>
          <p:cNvPr id="7" name="Group 7"/>
          <p:cNvGrpSpPr/>
          <p:nvPr/>
        </p:nvGrpSpPr>
        <p:grpSpPr>
          <a:xfrm>
            <a:off x="9460457" y="1872910"/>
            <a:ext cx="8827543" cy="2549403"/>
            <a:chOff x="0" y="0"/>
            <a:chExt cx="11770057" cy="3399204"/>
          </a:xfrm>
        </p:grpSpPr>
        <p:sp>
          <p:nvSpPr>
            <p:cNvPr id="8" name="TextBox 8"/>
            <p:cNvSpPr txBox="1"/>
            <p:nvPr/>
          </p:nvSpPr>
          <p:spPr>
            <a:xfrm>
              <a:off x="0" y="916353"/>
              <a:ext cx="10739917" cy="248285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As a support staff,</a:t>
              </a:r>
            </a:p>
            <a:p>
              <a:pPr>
                <a:lnSpc>
                  <a:spcPts val="3749"/>
                </a:lnSpc>
              </a:pPr>
              <a:r>
                <a:rPr lang="en-US" sz="2999" spc="497">
                  <a:solidFill>
                    <a:srgbClr val="22423D"/>
                  </a:solidFill>
                  <a:latin typeface="Glacial Indifference"/>
                </a:rPr>
                <a:t>I want to see highest priority unsolved concerns first,</a:t>
              </a:r>
            </a:p>
            <a:p>
              <a:pPr>
                <a:lnSpc>
                  <a:spcPts val="3749"/>
                </a:lnSpc>
              </a:pPr>
              <a:r>
                <a:rPr lang="en-US" sz="2999" spc="497">
                  <a:solidFill>
                    <a:srgbClr val="22423D"/>
                  </a:solidFill>
                  <a:latin typeface="Glacial Indifference"/>
                </a:rPr>
                <a:t>So that they can be answered first.</a:t>
              </a:r>
            </a:p>
          </p:txBody>
        </p:sp>
        <p:sp>
          <p:nvSpPr>
            <p:cNvPr id="9" name="TextBox 9"/>
            <p:cNvSpPr txBox="1"/>
            <p:nvPr/>
          </p:nvSpPr>
          <p:spPr>
            <a:xfrm>
              <a:off x="0" y="-19050"/>
              <a:ext cx="11770057" cy="61595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SUPPORT STAFF</a:t>
              </a:r>
            </a:p>
          </p:txBody>
        </p:sp>
      </p:grpSp>
      <p:grpSp>
        <p:nvGrpSpPr>
          <p:cNvPr id="10" name="Group 10"/>
          <p:cNvGrpSpPr/>
          <p:nvPr/>
        </p:nvGrpSpPr>
        <p:grpSpPr>
          <a:xfrm>
            <a:off x="1936639" y="5542854"/>
            <a:ext cx="6698007" cy="3482853"/>
            <a:chOff x="0" y="0"/>
            <a:chExt cx="8930676" cy="4643804"/>
          </a:xfrm>
        </p:grpSpPr>
        <p:sp>
          <p:nvSpPr>
            <p:cNvPr id="11" name="TextBox 11"/>
            <p:cNvSpPr txBox="1"/>
            <p:nvPr/>
          </p:nvSpPr>
          <p:spPr>
            <a:xfrm>
              <a:off x="0" y="916353"/>
              <a:ext cx="8142221" cy="372745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As a system admin,</a:t>
              </a:r>
            </a:p>
            <a:p>
              <a:pPr>
                <a:lnSpc>
                  <a:spcPts val="3749"/>
                </a:lnSpc>
              </a:pPr>
              <a:r>
                <a:rPr lang="en-US" sz="2999" spc="497">
                  <a:solidFill>
                    <a:srgbClr val="22423D"/>
                  </a:solidFill>
                  <a:latin typeface="Glacial Indifference"/>
                </a:rPr>
                <a:t>I want to see list of most voted concerns,</a:t>
              </a:r>
            </a:p>
            <a:p>
              <a:pPr>
                <a:lnSpc>
                  <a:spcPts val="3749"/>
                </a:lnSpc>
              </a:pPr>
              <a:r>
                <a:rPr lang="en-US" sz="2999" spc="497">
                  <a:solidFill>
                    <a:srgbClr val="22423D"/>
                  </a:solidFill>
                  <a:latin typeface="Glacial Indifference"/>
                </a:rPr>
                <a:t>So that I can convert them into FAQ for future students.</a:t>
              </a:r>
            </a:p>
          </p:txBody>
        </p:sp>
        <p:sp>
          <p:nvSpPr>
            <p:cNvPr id="12" name="TextBox 12"/>
            <p:cNvSpPr txBox="1"/>
            <p:nvPr/>
          </p:nvSpPr>
          <p:spPr>
            <a:xfrm>
              <a:off x="0" y="-19050"/>
              <a:ext cx="8930676" cy="61595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ADMIN</a:t>
              </a:r>
            </a:p>
          </p:txBody>
        </p:sp>
      </p:grpSp>
      <p:grpSp>
        <p:nvGrpSpPr>
          <p:cNvPr id="13" name="Group 13"/>
          <p:cNvGrpSpPr/>
          <p:nvPr/>
        </p:nvGrpSpPr>
        <p:grpSpPr>
          <a:xfrm>
            <a:off x="9460457" y="5542854"/>
            <a:ext cx="8147728" cy="3482853"/>
            <a:chOff x="0" y="0"/>
            <a:chExt cx="10863637" cy="4643804"/>
          </a:xfrm>
        </p:grpSpPr>
        <p:sp>
          <p:nvSpPr>
            <p:cNvPr id="14" name="TextBox 14"/>
            <p:cNvSpPr txBox="1"/>
            <p:nvPr/>
          </p:nvSpPr>
          <p:spPr>
            <a:xfrm>
              <a:off x="0" y="916353"/>
              <a:ext cx="9912829" cy="3727450"/>
            </a:xfrm>
            <a:prstGeom prst="rect">
              <a:avLst/>
            </a:prstGeom>
          </p:spPr>
          <p:txBody>
            <a:bodyPr lIns="0" tIns="0" rIns="0" bIns="0" rtlCol="0" anchor="t">
              <a:spAutoFit/>
            </a:bodyPr>
            <a:lstStyle/>
            <a:p>
              <a:pPr>
                <a:lnSpc>
                  <a:spcPts val="3749"/>
                </a:lnSpc>
              </a:pPr>
              <a:r>
                <a:rPr lang="en-US" sz="2999" spc="497" dirty="0">
                  <a:solidFill>
                    <a:srgbClr val="22423D"/>
                  </a:solidFill>
                  <a:latin typeface="Glacial Indifference"/>
                </a:rPr>
                <a:t>As a system software developer,</a:t>
              </a:r>
            </a:p>
            <a:p>
              <a:pPr>
                <a:lnSpc>
                  <a:spcPts val="3749"/>
                </a:lnSpc>
              </a:pPr>
              <a:r>
                <a:rPr lang="en-US" sz="2999" spc="497" dirty="0">
                  <a:solidFill>
                    <a:srgbClr val="22423D"/>
                  </a:solidFill>
                  <a:latin typeface="Glacial Indifference"/>
                </a:rPr>
                <a:t>I want to get feedback from users,</a:t>
              </a:r>
            </a:p>
            <a:p>
              <a:pPr>
                <a:lnSpc>
                  <a:spcPts val="3749"/>
                </a:lnSpc>
              </a:pPr>
              <a:r>
                <a:rPr lang="en-US" sz="2999" spc="497" dirty="0">
                  <a:solidFill>
                    <a:srgbClr val="22423D"/>
                  </a:solidFill>
                  <a:latin typeface="Glacial Indifference"/>
                </a:rPr>
                <a:t>So that I can improve the functionality as well as add extra features.</a:t>
              </a:r>
            </a:p>
          </p:txBody>
        </p:sp>
        <p:sp>
          <p:nvSpPr>
            <p:cNvPr id="15" name="TextBox 15"/>
            <p:cNvSpPr txBox="1"/>
            <p:nvPr/>
          </p:nvSpPr>
          <p:spPr>
            <a:xfrm>
              <a:off x="0" y="-19050"/>
              <a:ext cx="10863637" cy="61595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SOFTWARE DEVELOPER</a:t>
              </a:r>
            </a:p>
          </p:txBody>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6953" y="6431624"/>
            <a:ext cx="1803031" cy="4114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9551227" y="2740689"/>
            <a:ext cx="4216289" cy="3043394"/>
          </a:xfrm>
          <a:prstGeom prst="rect">
            <a:avLst/>
          </a:prstGeom>
        </p:spPr>
      </p:pic>
      <p:sp>
        <p:nvSpPr>
          <p:cNvPr id="3" name="TextBox 3"/>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Wireframe</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0740" y="3141157"/>
            <a:ext cx="4601493" cy="78111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370027" y="2987709"/>
            <a:ext cx="8917973" cy="5968565"/>
          </a:xfrm>
          <a:prstGeom prst="rect">
            <a:avLst/>
          </a:prstGeom>
        </p:spPr>
      </p:pic>
      <p:sp>
        <p:nvSpPr>
          <p:cNvPr id="3" name="TextBox 3"/>
          <p:cNvSpPr txBox="1"/>
          <p:nvPr/>
        </p:nvSpPr>
        <p:spPr>
          <a:xfrm>
            <a:off x="10543488"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Register</a:t>
            </a:r>
          </a:p>
        </p:txBody>
      </p:sp>
      <p:grpSp>
        <p:nvGrpSpPr>
          <p:cNvPr id="4" name="Group 4"/>
          <p:cNvGrpSpPr/>
          <p:nvPr/>
        </p:nvGrpSpPr>
        <p:grpSpPr>
          <a:xfrm>
            <a:off x="-1207440" y="-349084"/>
            <a:ext cx="4813501" cy="10895509"/>
            <a:chOff x="0" y="0"/>
            <a:chExt cx="6418002" cy="14527345"/>
          </a:xfrm>
        </p:grpSpPr>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418002" cy="73234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0650" y="9040945"/>
              <a:ext cx="2404041" cy="5486400"/>
            </a:xfrm>
            <a:prstGeom prst="rect">
              <a:avLst/>
            </a:prstGeom>
          </p:spPr>
        </p:pic>
      </p:grpSp>
      <p:pic>
        <p:nvPicPr>
          <p:cNvPr id="7" name="Picture 7"/>
          <p:cNvPicPr>
            <a:picLocks noChangeAspect="1"/>
          </p:cNvPicPr>
          <p:nvPr/>
        </p:nvPicPr>
        <p:blipFill>
          <a:blip r:embed="rId7"/>
          <a:srcRect/>
          <a:stretch>
            <a:fillRect/>
          </a:stretch>
        </p:blipFill>
        <p:spPr>
          <a:xfrm>
            <a:off x="0" y="2987709"/>
            <a:ext cx="8781679" cy="5964348"/>
          </a:xfrm>
          <a:prstGeom prst="rect">
            <a:avLst/>
          </a:prstGeom>
        </p:spPr>
      </p:pic>
      <p:sp>
        <p:nvSpPr>
          <p:cNvPr id="8" name="TextBox 8"/>
          <p:cNvSpPr txBox="1"/>
          <p:nvPr/>
        </p:nvSpPr>
        <p:spPr>
          <a:xfrm>
            <a:off x="568833" y="372070"/>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LOW FIDELITY WIREFRAME</a:t>
            </a:r>
          </a:p>
        </p:txBody>
      </p:sp>
      <p:sp>
        <p:nvSpPr>
          <p:cNvPr id="9" name="TextBox 9"/>
          <p:cNvSpPr txBox="1"/>
          <p:nvPr/>
        </p:nvSpPr>
        <p:spPr>
          <a:xfrm>
            <a:off x="1257714"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Login</a:t>
            </a:r>
          </a:p>
        </p:txBody>
      </p:sp>
      <p:sp>
        <p:nvSpPr>
          <p:cNvPr id="10" name="TextBox 10"/>
          <p:cNvSpPr txBox="1"/>
          <p:nvPr/>
        </p:nvSpPr>
        <p:spPr>
          <a:xfrm>
            <a:off x="568833" y="1405554"/>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COMMON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00412" y="3010993"/>
            <a:ext cx="8887588" cy="5945281"/>
          </a:xfrm>
          <a:prstGeom prst="rect">
            <a:avLst/>
          </a:prstGeom>
        </p:spPr>
      </p:pic>
      <p:sp>
        <p:nvSpPr>
          <p:cNvPr id="3" name="TextBox 3"/>
          <p:cNvSpPr txBox="1"/>
          <p:nvPr/>
        </p:nvSpPr>
        <p:spPr>
          <a:xfrm>
            <a:off x="10543488"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Create Ticket Page</a:t>
            </a:r>
          </a:p>
        </p:txBody>
      </p:sp>
      <p:grpSp>
        <p:nvGrpSpPr>
          <p:cNvPr id="4" name="Group 4"/>
          <p:cNvGrpSpPr/>
          <p:nvPr/>
        </p:nvGrpSpPr>
        <p:grpSpPr>
          <a:xfrm>
            <a:off x="-1207440" y="-349084"/>
            <a:ext cx="4813501" cy="10895509"/>
            <a:chOff x="0" y="0"/>
            <a:chExt cx="6418002" cy="14527345"/>
          </a:xfrm>
        </p:grpSpPr>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418002" cy="73234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0650" y="9040945"/>
              <a:ext cx="2404041" cy="5486400"/>
            </a:xfrm>
            <a:prstGeom prst="rect">
              <a:avLst/>
            </a:prstGeom>
          </p:spPr>
        </p:pic>
      </p:grpSp>
      <p:pic>
        <p:nvPicPr>
          <p:cNvPr id="7" name="Picture 7"/>
          <p:cNvPicPr>
            <a:picLocks noChangeAspect="1"/>
          </p:cNvPicPr>
          <p:nvPr/>
        </p:nvPicPr>
        <p:blipFill>
          <a:blip r:embed="rId7"/>
          <a:srcRect/>
          <a:stretch>
            <a:fillRect/>
          </a:stretch>
        </p:blipFill>
        <p:spPr>
          <a:xfrm>
            <a:off x="0" y="3010993"/>
            <a:ext cx="8887588" cy="5945281"/>
          </a:xfrm>
          <a:prstGeom prst="rect">
            <a:avLst/>
          </a:prstGeom>
        </p:spPr>
      </p:pic>
      <p:sp>
        <p:nvSpPr>
          <p:cNvPr id="8" name="TextBox 8"/>
          <p:cNvSpPr txBox="1"/>
          <p:nvPr/>
        </p:nvSpPr>
        <p:spPr>
          <a:xfrm>
            <a:off x="568833" y="372070"/>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LOW FIDELITY WIREFRAME</a:t>
            </a:r>
          </a:p>
        </p:txBody>
      </p:sp>
      <p:sp>
        <p:nvSpPr>
          <p:cNvPr id="9" name="TextBox 9"/>
          <p:cNvSpPr txBox="1"/>
          <p:nvPr/>
        </p:nvSpPr>
        <p:spPr>
          <a:xfrm>
            <a:off x="1257714"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Home Page</a:t>
            </a:r>
          </a:p>
        </p:txBody>
      </p:sp>
      <p:sp>
        <p:nvSpPr>
          <p:cNvPr id="10" name="TextBox 10"/>
          <p:cNvSpPr txBox="1"/>
          <p:nvPr/>
        </p:nvSpPr>
        <p:spPr>
          <a:xfrm>
            <a:off x="568833" y="1405554"/>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USER: STUDENT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385219" y="3010993"/>
            <a:ext cx="8887588" cy="5945281"/>
          </a:xfrm>
          <a:prstGeom prst="rect">
            <a:avLst/>
          </a:prstGeom>
        </p:spPr>
      </p:pic>
      <p:sp>
        <p:nvSpPr>
          <p:cNvPr id="3" name="TextBox 3"/>
          <p:cNvSpPr txBox="1"/>
          <p:nvPr/>
        </p:nvSpPr>
        <p:spPr>
          <a:xfrm>
            <a:off x="10543488"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FAQ Page</a:t>
            </a:r>
          </a:p>
        </p:txBody>
      </p:sp>
      <p:grpSp>
        <p:nvGrpSpPr>
          <p:cNvPr id="4" name="Group 4"/>
          <p:cNvGrpSpPr/>
          <p:nvPr/>
        </p:nvGrpSpPr>
        <p:grpSpPr>
          <a:xfrm>
            <a:off x="-1207440" y="-349084"/>
            <a:ext cx="4813501" cy="10895509"/>
            <a:chOff x="0" y="0"/>
            <a:chExt cx="6418002" cy="14527345"/>
          </a:xfrm>
        </p:grpSpPr>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418002" cy="73234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0650" y="9040945"/>
              <a:ext cx="2404041" cy="5486400"/>
            </a:xfrm>
            <a:prstGeom prst="rect">
              <a:avLst/>
            </a:prstGeom>
          </p:spPr>
        </p:pic>
      </p:grpSp>
      <p:pic>
        <p:nvPicPr>
          <p:cNvPr id="7" name="Picture 7"/>
          <p:cNvPicPr>
            <a:picLocks noChangeAspect="1"/>
          </p:cNvPicPr>
          <p:nvPr/>
        </p:nvPicPr>
        <p:blipFill>
          <a:blip r:embed="rId7"/>
          <a:srcRect/>
          <a:stretch>
            <a:fillRect/>
          </a:stretch>
        </p:blipFill>
        <p:spPr>
          <a:xfrm>
            <a:off x="0" y="3010993"/>
            <a:ext cx="8887588" cy="5945281"/>
          </a:xfrm>
          <a:prstGeom prst="rect">
            <a:avLst/>
          </a:prstGeom>
        </p:spPr>
      </p:pic>
      <p:sp>
        <p:nvSpPr>
          <p:cNvPr id="8" name="TextBox 8"/>
          <p:cNvSpPr txBox="1"/>
          <p:nvPr/>
        </p:nvSpPr>
        <p:spPr>
          <a:xfrm>
            <a:off x="568833" y="372070"/>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LOW FIDELITY WIREFRAME</a:t>
            </a:r>
          </a:p>
        </p:txBody>
      </p:sp>
      <p:sp>
        <p:nvSpPr>
          <p:cNvPr id="9" name="TextBox 9"/>
          <p:cNvSpPr txBox="1"/>
          <p:nvPr/>
        </p:nvSpPr>
        <p:spPr>
          <a:xfrm>
            <a:off x="1257714"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My Ticket Page</a:t>
            </a:r>
          </a:p>
        </p:txBody>
      </p:sp>
      <p:sp>
        <p:nvSpPr>
          <p:cNvPr id="10" name="TextBox 10"/>
          <p:cNvSpPr txBox="1"/>
          <p:nvPr/>
        </p:nvSpPr>
        <p:spPr>
          <a:xfrm>
            <a:off x="568833" y="1405554"/>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USER: STUDENT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00206" y="3313019"/>
            <a:ext cx="8887588" cy="5945281"/>
          </a:xfrm>
          <a:prstGeom prst="rect">
            <a:avLst/>
          </a:prstGeom>
        </p:spPr>
      </p:pic>
      <p:sp>
        <p:nvSpPr>
          <p:cNvPr id="3" name="TextBox 3"/>
          <p:cNvSpPr txBox="1"/>
          <p:nvPr/>
        </p:nvSpPr>
        <p:spPr>
          <a:xfrm>
            <a:off x="5858475" y="2662875"/>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Profile Page</a:t>
            </a:r>
          </a:p>
        </p:txBody>
      </p:sp>
      <p:grpSp>
        <p:nvGrpSpPr>
          <p:cNvPr id="4" name="Group 4"/>
          <p:cNvGrpSpPr/>
          <p:nvPr/>
        </p:nvGrpSpPr>
        <p:grpSpPr>
          <a:xfrm>
            <a:off x="-1207440" y="-349084"/>
            <a:ext cx="4813501" cy="10895509"/>
            <a:chOff x="0" y="0"/>
            <a:chExt cx="6418002" cy="14527345"/>
          </a:xfrm>
        </p:grpSpPr>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418002" cy="73234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0650" y="9040945"/>
              <a:ext cx="2404041" cy="5486400"/>
            </a:xfrm>
            <a:prstGeom prst="rect">
              <a:avLst/>
            </a:prstGeom>
          </p:spPr>
        </p:pic>
      </p:grpSp>
      <p:sp>
        <p:nvSpPr>
          <p:cNvPr id="7" name="TextBox 7"/>
          <p:cNvSpPr txBox="1"/>
          <p:nvPr/>
        </p:nvSpPr>
        <p:spPr>
          <a:xfrm>
            <a:off x="568833" y="372070"/>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LOW FIDELITY WIREFRAME</a:t>
            </a:r>
          </a:p>
        </p:txBody>
      </p:sp>
      <p:sp>
        <p:nvSpPr>
          <p:cNvPr id="8" name="TextBox 8"/>
          <p:cNvSpPr txBox="1"/>
          <p:nvPr/>
        </p:nvSpPr>
        <p:spPr>
          <a:xfrm>
            <a:off x="568833" y="1405554"/>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USER: STUDENT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00412" y="3010993"/>
            <a:ext cx="8887588" cy="5945281"/>
          </a:xfrm>
          <a:prstGeom prst="rect">
            <a:avLst/>
          </a:prstGeom>
        </p:spPr>
      </p:pic>
      <p:sp>
        <p:nvSpPr>
          <p:cNvPr id="3" name="TextBox 3"/>
          <p:cNvSpPr txBox="1"/>
          <p:nvPr/>
        </p:nvSpPr>
        <p:spPr>
          <a:xfrm>
            <a:off x="10543488"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Ticket Resolev Page</a:t>
            </a:r>
          </a:p>
        </p:txBody>
      </p:sp>
      <p:grpSp>
        <p:nvGrpSpPr>
          <p:cNvPr id="4" name="Group 4"/>
          <p:cNvGrpSpPr/>
          <p:nvPr/>
        </p:nvGrpSpPr>
        <p:grpSpPr>
          <a:xfrm>
            <a:off x="-1207440" y="-349084"/>
            <a:ext cx="4813501" cy="10895509"/>
            <a:chOff x="0" y="0"/>
            <a:chExt cx="6418002" cy="14527345"/>
          </a:xfrm>
        </p:grpSpPr>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418002" cy="73234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0650" y="9040945"/>
              <a:ext cx="2404041" cy="5486400"/>
            </a:xfrm>
            <a:prstGeom prst="rect">
              <a:avLst/>
            </a:prstGeom>
          </p:spPr>
        </p:pic>
      </p:grpSp>
      <p:pic>
        <p:nvPicPr>
          <p:cNvPr id="7" name="Picture 7"/>
          <p:cNvPicPr>
            <a:picLocks noChangeAspect="1"/>
          </p:cNvPicPr>
          <p:nvPr/>
        </p:nvPicPr>
        <p:blipFill>
          <a:blip r:embed="rId7"/>
          <a:srcRect/>
          <a:stretch>
            <a:fillRect/>
          </a:stretch>
        </p:blipFill>
        <p:spPr>
          <a:xfrm>
            <a:off x="99445" y="3010993"/>
            <a:ext cx="8887588" cy="5945281"/>
          </a:xfrm>
          <a:prstGeom prst="rect">
            <a:avLst/>
          </a:prstGeom>
        </p:spPr>
      </p:pic>
      <p:sp>
        <p:nvSpPr>
          <p:cNvPr id="8" name="TextBox 8"/>
          <p:cNvSpPr txBox="1"/>
          <p:nvPr/>
        </p:nvSpPr>
        <p:spPr>
          <a:xfrm>
            <a:off x="568833" y="372070"/>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LOW FIDELITY WIREFRAME</a:t>
            </a:r>
          </a:p>
        </p:txBody>
      </p:sp>
      <p:sp>
        <p:nvSpPr>
          <p:cNvPr id="9" name="TextBox 9"/>
          <p:cNvSpPr txBox="1"/>
          <p:nvPr/>
        </p:nvSpPr>
        <p:spPr>
          <a:xfrm>
            <a:off x="1257714"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Home Page</a:t>
            </a:r>
          </a:p>
        </p:txBody>
      </p:sp>
      <p:sp>
        <p:nvSpPr>
          <p:cNvPr id="10" name="TextBox 10"/>
          <p:cNvSpPr txBox="1"/>
          <p:nvPr/>
        </p:nvSpPr>
        <p:spPr>
          <a:xfrm>
            <a:off x="568833" y="1405554"/>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USER: SUPPORT STAFF</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00206" y="3313019"/>
            <a:ext cx="8887588" cy="5945281"/>
          </a:xfrm>
          <a:prstGeom prst="rect">
            <a:avLst/>
          </a:prstGeom>
        </p:spPr>
      </p:pic>
      <p:sp>
        <p:nvSpPr>
          <p:cNvPr id="3" name="TextBox 3"/>
          <p:cNvSpPr txBox="1"/>
          <p:nvPr/>
        </p:nvSpPr>
        <p:spPr>
          <a:xfrm>
            <a:off x="5858475" y="2662875"/>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Profile Page</a:t>
            </a:r>
          </a:p>
        </p:txBody>
      </p:sp>
      <p:grpSp>
        <p:nvGrpSpPr>
          <p:cNvPr id="4" name="Group 4"/>
          <p:cNvGrpSpPr/>
          <p:nvPr/>
        </p:nvGrpSpPr>
        <p:grpSpPr>
          <a:xfrm>
            <a:off x="-1207440" y="-349084"/>
            <a:ext cx="4813501" cy="10895509"/>
            <a:chOff x="0" y="0"/>
            <a:chExt cx="6418002" cy="14527345"/>
          </a:xfrm>
        </p:grpSpPr>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418002" cy="73234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0650" y="9040945"/>
              <a:ext cx="2404041" cy="5486400"/>
            </a:xfrm>
            <a:prstGeom prst="rect">
              <a:avLst/>
            </a:prstGeom>
          </p:spPr>
        </p:pic>
      </p:grpSp>
      <p:sp>
        <p:nvSpPr>
          <p:cNvPr id="7" name="TextBox 7"/>
          <p:cNvSpPr txBox="1"/>
          <p:nvPr/>
        </p:nvSpPr>
        <p:spPr>
          <a:xfrm>
            <a:off x="568833" y="372070"/>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LOW FIDELITY WIREFRAME</a:t>
            </a:r>
          </a:p>
        </p:txBody>
      </p:sp>
      <p:sp>
        <p:nvSpPr>
          <p:cNvPr id="8" name="TextBox 8"/>
          <p:cNvSpPr txBox="1"/>
          <p:nvPr/>
        </p:nvSpPr>
        <p:spPr>
          <a:xfrm>
            <a:off x="568833" y="1405554"/>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USER: SUPPORT STAFF</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385219" y="3010993"/>
            <a:ext cx="8887588" cy="5945281"/>
          </a:xfrm>
          <a:prstGeom prst="rect">
            <a:avLst/>
          </a:prstGeom>
        </p:spPr>
      </p:pic>
      <p:sp>
        <p:nvSpPr>
          <p:cNvPr id="3" name="TextBox 3"/>
          <p:cNvSpPr txBox="1"/>
          <p:nvPr/>
        </p:nvSpPr>
        <p:spPr>
          <a:xfrm>
            <a:off x="10543488"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Validation Page</a:t>
            </a:r>
          </a:p>
        </p:txBody>
      </p:sp>
      <p:grpSp>
        <p:nvGrpSpPr>
          <p:cNvPr id="4" name="Group 4"/>
          <p:cNvGrpSpPr/>
          <p:nvPr/>
        </p:nvGrpSpPr>
        <p:grpSpPr>
          <a:xfrm>
            <a:off x="-1207440" y="-349084"/>
            <a:ext cx="4813501" cy="10895509"/>
            <a:chOff x="0" y="0"/>
            <a:chExt cx="6418002" cy="14527345"/>
          </a:xfrm>
        </p:grpSpPr>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418002" cy="73234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0650" y="9040945"/>
              <a:ext cx="2404041" cy="5486400"/>
            </a:xfrm>
            <a:prstGeom prst="rect">
              <a:avLst/>
            </a:prstGeom>
          </p:spPr>
        </p:pic>
      </p:grpSp>
      <p:sp>
        <p:nvSpPr>
          <p:cNvPr id="7" name="TextBox 7"/>
          <p:cNvSpPr txBox="1"/>
          <p:nvPr/>
        </p:nvSpPr>
        <p:spPr>
          <a:xfrm>
            <a:off x="568833" y="372070"/>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LOW FIDELITY WIREFRAME</a:t>
            </a:r>
          </a:p>
        </p:txBody>
      </p:sp>
      <p:sp>
        <p:nvSpPr>
          <p:cNvPr id="8" name="TextBox 8"/>
          <p:cNvSpPr txBox="1"/>
          <p:nvPr/>
        </p:nvSpPr>
        <p:spPr>
          <a:xfrm>
            <a:off x="1257714"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Home Page</a:t>
            </a:r>
          </a:p>
        </p:txBody>
      </p:sp>
      <p:sp>
        <p:nvSpPr>
          <p:cNvPr id="9" name="TextBox 9"/>
          <p:cNvSpPr txBox="1"/>
          <p:nvPr/>
        </p:nvSpPr>
        <p:spPr>
          <a:xfrm>
            <a:off x="568833" y="1405554"/>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USER: ADMIN</a:t>
            </a:r>
          </a:p>
        </p:txBody>
      </p:sp>
      <p:pic>
        <p:nvPicPr>
          <p:cNvPr id="10" name="Picture 10"/>
          <p:cNvPicPr>
            <a:picLocks noChangeAspect="1"/>
          </p:cNvPicPr>
          <p:nvPr/>
        </p:nvPicPr>
        <p:blipFill>
          <a:blip r:embed="rId7"/>
          <a:srcRect/>
          <a:stretch>
            <a:fillRect/>
          </a:stretch>
        </p:blipFill>
        <p:spPr>
          <a:xfrm>
            <a:off x="99445" y="3010993"/>
            <a:ext cx="8887588" cy="59452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385219" y="3010993"/>
            <a:ext cx="8887588" cy="5945281"/>
          </a:xfrm>
          <a:prstGeom prst="rect">
            <a:avLst/>
          </a:prstGeom>
        </p:spPr>
      </p:pic>
      <p:sp>
        <p:nvSpPr>
          <p:cNvPr id="3" name="TextBox 3"/>
          <p:cNvSpPr txBox="1"/>
          <p:nvPr/>
        </p:nvSpPr>
        <p:spPr>
          <a:xfrm>
            <a:off x="10543488" y="2439037"/>
            <a:ext cx="6571051"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Profile Page</a:t>
            </a:r>
          </a:p>
        </p:txBody>
      </p:sp>
      <p:sp>
        <p:nvSpPr>
          <p:cNvPr id="4" name="TextBox 4"/>
          <p:cNvSpPr txBox="1"/>
          <p:nvPr/>
        </p:nvSpPr>
        <p:spPr>
          <a:xfrm>
            <a:off x="1257714" y="2439037"/>
            <a:ext cx="6571051" cy="466725"/>
          </a:xfrm>
          <a:prstGeom prst="rect">
            <a:avLst/>
          </a:prstGeom>
        </p:spPr>
        <p:txBody>
          <a:bodyPr lIns="0" tIns="0" rIns="0" bIns="0" rtlCol="0" anchor="t">
            <a:spAutoFit/>
          </a:bodyPr>
          <a:lstStyle/>
          <a:p>
            <a:pPr algn="ctr">
              <a:lnSpc>
                <a:spcPts val="3749"/>
              </a:lnSpc>
            </a:pPr>
            <a:r>
              <a:rPr lang="en-US" sz="2999" spc="497" dirty="0">
                <a:solidFill>
                  <a:srgbClr val="22423D"/>
                </a:solidFill>
                <a:latin typeface="Glacial Indifference"/>
              </a:rPr>
              <a:t> FAQ Page</a:t>
            </a:r>
          </a:p>
        </p:txBody>
      </p:sp>
      <p:grpSp>
        <p:nvGrpSpPr>
          <p:cNvPr id="5" name="Group 5"/>
          <p:cNvGrpSpPr/>
          <p:nvPr/>
        </p:nvGrpSpPr>
        <p:grpSpPr>
          <a:xfrm>
            <a:off x="-1207440" y="-349084"/>
            <a:ext cx="4813501" cy="10895509"/>
            <a:chOff x="0" y="0"/>
            <a:chExt cx="6418002" cy="14527345"/>
          </a:xfrm>
        </p:grpSpPr>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418002" cy="7323446"/>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0650" y="9040945"/>
              <a:ext cx="2404041" cy="5486400"/>
            </a:xfrm>
            <a:prstGeom prst="rect">
              <a:avLst/>
            </a:prstGeom>
          </p:spPr>
        </p:pic>
      </p:grpSp>
      <p:pic>
        <p:nvPicPr>
          <p:cNvPr id="8" name="Picture 8"/>
          <p:cNvPicPr>
            <a:picLocks noChangeAspect="1"/>
          </p:cNvPicPr>
          <p:nvPr/>
        </p:nvPicPr>
        <p:blipFill>
          <a:blip r:embed="rId7"/>
          <a:srcRect/>
          <a:stretch>
            <a:fillRect/>
          </a:stretch>
        </p:blipFill>
        <p:spPr>
          <a:xfrm>
            <a:off x="99445" y="3010993"/>
            <a:ext cx="8887588" cy="5945281"/>
          </a:xfrm>
          <a:prstGeom prst="rect">
            <a:avLst/>
          </a:prstGeom>
        </p:spPr>
      </p:pic>
      <p:sp>
        <p:nvSpPr>
          <p:cNvPr id="9" name="TextBox 9"/>
          <p:cNvSpPr txBox="1"/>
          <p:nvPr/>
        </p:nvSpPr>
        <p:spPr>
          <a:xfrm>
            <a:off x="568833" y="372070"/>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LOW FIDELITY WIREFRAME</a:t>
            </a:r>
          </a:p>
        </p:txBody>
      </p:sp>
      <p:sp>
        <p:nvSpPr>
          <p:cNvPr id="10" name="TextBox 10"/>
          <p:cNvSpPr txBox="1"/>
          <p:nvPr/>
        </p:nvSpPr>
        <p:spPr>
          <a:xfrm>
            <a:off x="568833" y="1405554"/>
            <a:ext cx="7207361"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USER: ADMIN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799324" y="-2500429"/>
            <a:ext cx="5452110" cy="82296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1147" y="7220542"/>
            <a:ext cx="4868329" cy="5014197"/>
          </a:xfrm>
          <a:prstGeom prst="rect">
            <a:avLst/>
          </a:prstGeom>
        </p:spPr>
      </p:pic>
      <p:sp>
        <p:nvSpPr>
          <p:cNvPr id="4" name="TextBox 4"/>
          <p:cNvSpPr txBox="1"/>
          <p:nvPr/>
        </p:nvSpPr>
        <p:spPr>
          <a:xfrm>
            <a:off x="339539" y="4346442"/>
            <a:ext cx="5819421" cy="1996578"/>
          </a:xfrm>
          <a:prstGeom prst="rect">
            <a:avLst/>
          </a:prstGeom>
        </p:spPr>
        <p:txBody>
          <a:bodyPr lIns="0" tIns="0" rIns="0" bIns="0" rtlCol="0" anchor="t">
            <a:spAutoFit/>
          </a:bodyPr>
          <a:lstStyle/>
          <a:p>
            <a:pPr>
              <a:lnSpc>
                <a:spcPts val="14282"/>
              </a:lnSpc>
            </a:pPr>
            <a:r>
              <a:rPr lang="en-US" sz="17003">
                <a:solidFill>
                  <a:srgbClr val="22423D"/>
                </a:solidFill>
                <a:latin typeface="Moontime"/>
              </a:rPr>
              <a:t>Contents</a:t>
            </a:r>
          </a:p>
        </p:txBody>
      </p:sp>
      <p:sp>
        <p:nvSpPr>
          <p:cNvPr id="5" name="TextBox 5"/>
          <p:cNvSpPr txBox="1"/>
          <p:nvPr/>
        </p:nvSpPr>
        <p:spPr>
          <a:xfrm>
            <a:off x="6158960" y="-219075"/>
            <a:ext cx="12129040" cy="10317987"/>
          </a:xfrm>
          <a:prstGeom prst="rect">
            <a:avLst/>
          </a:prstGeom>
        </p:spPr>
        <p:txBody>
          <a:bodyPr lIns="0" tIns="0" rIns="0" bIns="0" rtlCol="0" anchor="t">
            <a:spAutoFit/>
          </a:bodyPr>
          <a:lstStyle/>
          <a:p>
            <a:pPr marL="949964" lvl="1" indent="-474982" algn="just">
              <a:lnSpc>
                <a:spcPts val="7436"/>
              </a:lnSpc>
              <a:buFont typeface="Arial"/>
              <a:buChar char="•"/>
            </a:pPr>
            <a:r>
              <a:rPr lang="en-US" sz="4400" spc="730" dirty="0">
                <a:solidFill>
                  <a:srgbClr val="22423D"/>
                </a:solidFill>
                <a:latin typeface="Glacial Indifference"/>
              </a:rPr>
              <a:t>About us</a:t>
            </a:r>
          </a:p>
          <a:p>
            <a:pPr marL="949964" lvl="1" indent="-474982" algn="just">
              <a:lnSpc>
                <a:spcPts val="7436"/>
              </a:lnSpc>
              <a:buFont typeface="Arial"/>
              <a:buChar char="•"/>
            </a:pPr>
            <a:r>
              <a:rPr lang="en-US" sz="4400" spc="730" dirty="0">
                <a:solidFill>
                  <a:srgbClr val="22423D"/>
                </a:solidFill>
                <a:latin typeface="Glacial Indifference"/>
              </a:rPr>
              <a:t>Problem Statement</a:t>
            </a:r>
          </a:p>
          <a:p>
            <a:pPr marL="949964" lvl="1" indent="-474982" algn="just">
              <a:lnSpc>
                <a:spcPts val="7436"/>
              </a:lnSpc>
              <a:buFont typeface="Arial"/>
              <a:buChar char="•"/>
            </a:pPr>
            <a:r>
              <a:rPr lang="en-US" sz="4400" spc="730" dirty="0">
                <a:solidFill>
                  <a:srgbClr val="22423D"/>
                </a:solidFill>
                <a:latin typeface="Glacial Indifference"/>
              </a:rPr>
              <a:t>Type of Users</a:t>
            </a:r>
          </a:p>
          <a:p>
            <a:pPr marL="949964" lvl="1" indent="-474982" algn="just">
              <a:lnSpc>
                <a:spcPts val="7436"/>
              </a:lnSpc>
              <a:buFont typeface="Arial"/>
              <a:buChar char="•"/>
            </a:pPr>
            <a:r>
              <a:rPr lang="en-US" sz="4400" spc="730" dirty="0">
                <a:solidFill>
                  <a:srgbClr val="22423D"/>
                </a:solidFill>
                <a:latin typeface="Glacial Indifference"/>
              </a:rPr>
              <a:t>User Stories</a:t>
            </a:r>
          </a:p>
          <a:p>
            <a:pPr marL="949964" lvl="1" indent="-474982" algn="just">
              <a:lnSpc>
                <a:spcPts val="7436"/>
              </a:lnSpc>
              <a:buFont typeface="Arial"/>
              <a:buChar char="•"/>
            </a:pPr>
            <a:r>
              <a:rPr lang="en-US" sz="4400" spc="730" dirty="0">
                <a:solidFill>
                  <a:srgbClr val="22423D"/>
                </a:solidFill>
                <a:latin typeface="Glacial Indifference"/>
              </a:rPr>
              <a:t>Wireframe</a:t>
            </a:r>
          </a:p>
          <a:p>
            <a:pPr marL="949964" lvl="1" indent="-474982" algn="just">
              <a:lnSpc>
                <a:spcPts val="7436"/>
              </a:lnSpc>
              <a:buFont typeface="Arial"/>
              <a:buChar char="•"/>
            </a:pPr>
            <a:r>
              <a:rPr lang="en-US" sz="4400" spc="730" dirty="0">
                <a:solidFill>
                  <a:srgbClr val="22423D"/>
                </a:solidFill>
                <a:latin typeface="Glacial Indifference"/>
              </a:rPr>
              <a:t>Project Schedules and Design</a:t>
            </a:r>
          </a:p>
          <a:p>
            <a:pPr marL="949964" lvl="1" indent="-474982" algn="just">
              <a:lnSpc>
                <a:spcPts val="7436"/>
              </a:lnSpc>
              <a:buFont typeface="Arial"/>
              <a:buChar char="•"/>
            </a:pPr>
            <a:r>
              <a:rPr lang="en-US" sz="4400" spc="730" dirty="0">
                <a:solidFill>
                  <a:srgbClr val="22423D"/>
                </a:solidFill>
                <a:latin typeface="Glacial Indifference"/>
              </a:rPr>
              <a:t>API Routing</a:t>
            </a:r>
          </a:p>
          <a:p>
            <a:pPr marL="949964" lvl="1" indent="-474982" algn="just">
              <a:lnSpc>
                <a:spcPts val="7436"/>
              </a:lnSpc>
              <a:buFont typeface="Arial"/>
              <a:buChar char="•"/>
            </a:pPr>
            <a:r>
              <a:rPr lang="en-US" sz="4400" spc="730" dirty="0">
                <a:solidFill>
                  <a:srgbClr val="22423D"/>
                </a:solidFill>
                <a:latin typeface="Glacial Indifference"/>
              </a:rPr>
              <a:t>Sample fixture and Test Code</a:t>
            </a:r>
          </a:p>
          <a:p>
            <a:pPr marL="949964" lvl="1" indent="-474982" algn="just">
              <a:lnSpc>
                <a:spcPts val="7436"/>
              </a:lnSpc>
              <a:buFont typeface="Arial"/>
              <a:buChar char="•"/>
            </a:pPr>
            <a:r>
              <a:rPr lang="en-US" sz="4400" spc="730" dirty="0">
                <a:solidFill>
                  <a:srgbClr val="22423D"/>
                </a:solidFill>
                <a:latin typeface="Glacial Indifference"/>
              </a:rPr>
              <a:t>Test Summary</a:t>
            </a:r>
          </a:p>
          <a:p>
            <a:pPr marL="949964" lvl="1" indent="-474982" algn="just">
              <a:lnSpc>
                <a:spcPts val="7436"/>
              </a:lnSpc>
              <a:buFont typeface="Arial"/>
              <a:buChar char="•"/>
            </a:pPr>
            <a:r>
              <a:rPr lang="en-US" sz="4400" spc="730" dirty="0">
                <a:solidFill>
                  <a:srgbClr val="22423D"/>
                </a:solidFill>
                <a:latin typeface="Glacial Indifference"/>
              </a:rPr>
              <a:t>Technology Used</a:t>
            </a:r>
          </a:p>
          <a:p>
            <a:pPr marL="949964" lvl="1" indent="-474982" algn="just">
              <a:lnSpc>
                <a:spcPts val="7436"/>
              </a:lnSpc>
              <a:buFont typeface="Arial"/>
              <a:buChar char="•"/>
            </a:pPr>
            <a:r>
              <a:rPr lang="en-US" sz="4400" spc="730" dirty="0">
                <a:solidFill>
                  <a:srgbClr val="22423D"/>
                </a:solidFill>
                <a:latin typeface="Glacial Indifference"/>
              </a:rPr>
              <a:t>How to Run </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45422" y="7030042"/>
            <a:ext cx="4868329" cy="50141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83500" y="2935924"/>
            <a:ext cx="4114800"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47631" y="3190243"/>
            <a:ext cx="3186537" cy="360616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159" y="6151327"/>
            <a:ext cx="4868329" cy="5014197"/>
          </a:xfrm>
          <a:prstGeom prst="rect">
            <a:avLst/>
          </a:prstGeom>
        </p:spPr>
      </p:pic>
      <p:sp>
        <p:nvSpPr>
          <p:cNvPr id="5" name="TextBox 5"/>
          <p:cNvSpPr txBox="1"/>
          <p:nvPr/>
        </p:nvSpPr>
        <p:spPr>
          <a:xfrm>
            <a:off x="2921486" y="3535611"/>
            <a:ext cx="12445027" cy="380632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Project Schedules and Design</a:t>
            </a:r>
          </a:p>
        </p:txBody>
      </p:sp>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97884" y="6341827"/>
            <a:ext cx="4868329" cy="50141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932395" y="0"/>
            <a:ext cx="887122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07440" y="-349084"/>
            <a:ext cx="4813501" cy="54925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6953" y="6431624"/>
            <a:ext cx="1803031" cy="4114800"/>
          </a:xfrm>
          <a:prstGeom prst="rect">
            <a:avLst/>
          </a:prstGeom>
        </p:spPr>
      </p:pic>
      <p:sp>
        <p:nvSpPr>
          <p:cNvPr id="5" name="TextBox 5"/>
          <p:cNvSpPr txBox="1"/>
          <p:nvPr/>
        </p:nvSpPr>
        <p:spPr>
          <a:xfrm>
            <a:off x="1224005" y="3314700"/>
            <a:ext cx="4708390" cy="2630254"/>
          </a:xfrm>
          <a:prstGeom prst="rect">
            <a:avLst/>
          </a:prstGeom>
        </p:spPr>
        <p:txBody>
          <a:bodyPr lIns="0" tIns="0" rIns="0" bIns="0" rtlCol="0" anchor="t">
            <a:spAutoFit/>
          </a:bodyPr>
          <a:lstStyle/>
          <a:p>
            <a:pPr>
              <a:lnSpc>
                <a:spcPts val="9843"/>
              </a:lnSpc>
            </a:pPr>
            <a:r>
              <a:rPr lang="en-US" sz="11717" dirty="0">
                <a:solidFill>
                  <a:srgbClr val="22423D"/>
                </a:solidFill>
                <a:latin typeface="Moontime"/>
              </a:rPr>
              <a:t>Project Schedule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pic>
        <p:nvPicPr>
          <p:cNvPr id="5" name="Picture 5"/>
          <p:cNvPicPr>
            <a:picLocks noChangeAspect="1"/>
          </p:cNvPicPr>
          <p:nvPr/>
        </p:nvPicPr>
        <p:blipFill rotWithShape="1">
          <a:blip r:embed="rId6"/>
          <a:srcRect l="1295" t="13767" r="5989" b="5552"/>
          <a:stretch/>
        </p:blipFill>
        <p:spPr>
          <a:xfrm>
            <a:off x="-216953" y="2933700"/>
            <a:ext cx="18284602" cy="6480093"/>
          </a:xfrm>
          <a:prstGeom prst="rect">
            <a:avLst/>
          </a:prstGeom>
        </p:spPr>
      </p:pic>
      <p:sp>
        <p:nvSpPr>
          <p:cNvPr id="6" name="TextBox 6"/>
          <p:cNvSpPr txBox="1"/>
          <p:nvPr/>
        </p:nvSpPr>
        <p:spPr>
          <a:xfrm>
            <a:off x="4091294" y="1014232"/>
            <a:ext cx="10105411" cy="1382975"/>
          </a:xfrm>
          <a:prstGeom prst="rect">
            <a:avLst/>
          </a:prstGeom>
        </p:spPr>
        <p:txBody>
          <a:bodyPr lIns="0" tIns="0" rIns="0" bIns="0" rtlCol="0" anchor="t">
            <a:spAutoFit/>
          </a:bodyPr>
          <a:lstStyle/>
          <a:p>
            <a:pPr>
              <a:lnSpc>
                <a:spcPts val="9843"/>
              </a:lnSpc>
            </a:pPr>
            <a:r>
              <a:rPr lang="en-US" sz="11717" dirty="0">
                <a:solidFill>
                  <a:srgbClr val="22423D"/>
                </a:solidFill>
                <a:latin typeface="Moontime"/>
              </a:rPr>
              <a:t>Gantt Chart of schedule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83500" y="2935924"/>
            <a:ext cx="4114800"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47631" y="3190243"/>
            <a:ext cx="3186537" cy="360616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159" y="6151327"/>
            <a:ext cx="4868329" cy="5014197"/>
          </a:xfrm>
          <a:prstGeom prst="rect">
            <a:avLst/>
          </a:prstGeom>
        </p:spPr>
      </p:pic>
      <p:sp>
        <p:nvSpPr>
          <p:cNvPr id="5" name="TextBox 5"/>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API Routes</a:t>
            </a:r>
          </a:p>
        </p:txBody>
      </p:sp>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97884" y="6341827"/>
            <a:ext cx="4868329" cy="501419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pic>
        <p:nvPicPr>
          <p:cNvPr id="5" name="Picture 5"/>
          <p:cNvPicPr>
            <a:picLocks noChangeAspect="1"/>
          </p:cNvPicPr>
          <p:nvPr/>
        </p:nvPicPr>
        <p:blipFill>
          <a:blip r:embed="rId6"/>
          <a:srcRect/>
          <a:stretch>
            <a:fillRect/>
          </a:stretch>
        </p:blipFill>
        <p:spPr>
          <a:xfrm>
            <a:off x="736512" y="514350"/>
            <a:ext cx="16814976" cy="9258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pic>
        <p:nvPicPr>
          <p:cNvPr id="5" name="Picture 5"/>
          <p:cNvPicPr>
            <a:picLocks noChangeAspect="1"/>
          </p:cNvPicPr>
          <p:nvPr/>
        </p:nvPicPr>
        <p:blipFill>
          <a:blip r:embed="rId6"/>
          <a:srcRect/>
          <a:stretch>
            <a:fillRect/>
          </a:stretch>
        </p:blipFill>
        <p:spPr>
          <a:xfrm>
            <a:off x="686051" y="720984"/>
            <a:ext cx="16915898" cy="875537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pic>
        <p:nvPicPr>
          <p:cNvPr id="5" name="Picture 5"/>
          <p:cNvPicPr>
            <a:picLocks noChangeAspect="1"/>
          </p:cNvPicPr>
          <p:nvPr/>
        </p:nvPicPr>
        <p:blipFill>
          <a:blip r:embed="rId6"/>
          <a:srcRect/>
          <a:stretch>
            <a:fillRect/>
          </a:stretch>
        </p:blipFill>
        <p:spPr>
          <a:xfrm>
            <a:off x="832108" y="4029998"/>
            <a:ext cx="16623784" cy="21373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98419" y="1792536"/>
            <a:ext cx="4198776" cy="4114800"/>
          </a:xfrm>
          <a:prstGeom prst="rect">
            <a:avLst/>
          </a:prstGeom>
        </p:spPr>
      </p:pic>
      <p:sp>
        <p:nvSpPr>
          <p:cNvPr id="3" name="TextBox 3"/>
          <p:cNvSpPr txBox="1"/>
          <p:nvPr/>
        </p:nvSpPr>
        <p:spPr>
          <a:xfrm>
            <a:off x="2921486" y="3535611"/>
            <a:ext cx="12445027" cy="380632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Sample fixture and Test Code</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7230" y="6765405"/>
            <a:ext cx="5085708" cy="4114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pic>
        <p:nvPicPr>
          <p:cNvPr id="5" name="Picture 5"/>
          <p:cNvPicPr>
            <a:picLocks noChangeAspect="1"/>
          </p:cNvPicPr>
          <p:nvPr/>
        </p:nvPicPr>
        <p:blipFill>
          <a:blip r:embed="rId6"/>
          <a:srcRect/>
          <a:stretch>
            <a:fillRect/>
          </a:stretch>
        </p:blipFill>
        <p:spPr>
          <a:xfrm>
            <a:off x="2249956" y="1826367"/>
            <a:ext cx="13788089" cy="8207196"/>
          </a:xfrm>
          <a:prstGeom prst="rect">
            <a:avLst/>
          </a:prstGeom>
        </p:spPr>
      </p:pic>
      <p:sp>
        <p:nvSpPr>
          <p:cNvPr id="6" name="TextBox 6"/>
          <p:cNvSpPr txBox="1"/>
          <p:nvPr/>
        </p:nvSpPr>
        <p:spPr>
          <a:xfrm>
            <a:off x="4031659" y="536989"/>
            <a:ext cx="10224682" cy="1383472"/>
          </a:xfrm>
          <a:prstGeom prst="rect">
            <a:avLst/>
          </a:prstGeom>
        </p:spPr>
        <p:txBody>
          <a:bodyPr lIns="0" tIns="0" rIns="0" bIns="0" rtlCol="0" anchor="t">
            <a:spAutoFit/>
          </a:bodyPr>
          <a:lstStyle/>
          <a:p>
            <a:pPr algn="ctr">
              <a:lnSpc>
                <a:spcPts val="9843"/>
              </a:lnSpc>
            </a:pPr>
            <a:r>
              <a:rPr lang="en-US" sz="11718">
                <a:solidFill>
                  <a:srgbClr val="22423D"/>
                </a:solidFill>
                <a:latin typeface="Moontime"/>
              </a:rPr>
              <a:t>Create App Fixture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pic>
        <p:nvPicPr>
          <p:cNvPr id="5" name="Picture 5"/>
          <p:cNvPicPr>
            <a:picLocks noChangeAspect="1"/>
          </p:cNvPicPr>
          <p:nvPr/>
        </p:nvPicPr>
        <p:blipFill>
          <a:blip r:embed="rId6"/>
          <a:srcRect/>
          <a:stretch>
            <a:fillRect/>
          </a:stretch>
        </p:blipFill>
        <p:spPr>
          <a:xfrm>
            <a:off x="6288572" y="0"/>
            <a:ext cx="10970728" cy="10287000"/>
          </a:xfrm>
          <a:prstGeom prst="rect">
            <a:avLst/>
          </a:prstGeom>
        </p:spPr>
      </p:pic>
      <p:sp>
        <p:nvSpPr>
          <p:cNvPr id="6" name="TextBox 6"/>
          <p:cNvSpPr txBox="1"/>
          <p:nvPr/>
        </p:nvSpPr>
        <p:spPr>
          <a:xfrm>
            <a:off x="238542" y="4028398"/>
            <a:ext cx="5781669" cy="2630254"/>
          </a:xfrm>
          <a:prstGeom prst="rect">
            <a:avLst/>
          </a:prstGeom>
        </p:spPr>
        <p:txBody>
          <a:bodyPr lIns="0" tIns="0" rIns="0" bIns="0" rtlCol="0" anchor="t">
            <a:spAutoFit/>
          </a:bodyPr>
          <a:lstStyle/>
          <a:p>
            <a:pPr>
              <a:lnSpc>
                <a:spcPts val="9843"/>
              </a:lnSpc>
            </a:pPr>
            <a:r>
              <a:rPr lang="en-US" sz="11717">
                <a:solidFill>
                  <a:srgbClr val="22423D"/>
                </a:solidFill>
                <a:latin typeface="Moontime"/>
              </a:rPr>
              <a:t>Sample Test Code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9551227" y="2740689"/>
            <a:ext cx="4216289" cy="3043394"/>
          </a:xfrm>
          <a:prstGeom prst="rect">
            <a:avLst/>
          </a:prstGeom>
        </p:spPr>
      </p:pic>
      <p:sp>
        <p:nvSpPr>
          <p:cNvPr id="3" name="TextBox 3"/>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About Us</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79837" y="6690317"/>
            <a:ext cx="2423991" cy="4114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9551227" y="2740689"/>
            <a:ext cx="4216289" cy="3043394"/>
          </a:xfrm>
          <a:prstGeom prst="rect">
            <a:avLst/>
          </a:prstGeom>
        </p:spPr>
      </p:pic>
      <p:sp>
        <p:nvSpPr>
          <p:cNvPr id="3" name="TextBox 3"/>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Test Summary</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79837" y="6690317"/>
            <a:ext cx="2423991" cy="4114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pic>
        <p:nvPicPr>
          <p:cNvPr id="5" name="Picture 5"/>
          <p:cNvPicPr>
            <a:picLocks noChangeAspect="1"/>
          </p:cNvPicPr>
          <p:nvPr/>
        </p:nvPicPr>
        <p:blipFill>
          <a:blip r:embed="rId6"/>
          <a:srcRect/>
          <a:stretch>
            <a:fillRect/>
          </a:stretch>
        </p:blipFill>
        <p:spPr>
          <a:xfrm>
            <a:off x="1951050" y="208249"/>
            <a:ext cx="14385900" cy="987050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799324" y="-2500429"/>
            <a:ext cx="5452110" cy="82296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1147" y="7220542"/>
            <a:ext cx="4868329" cy="5014197"/>
          </a:xfrm>
          <a:prstGeom prst="rect">
            <a:avLst/>
          </a:prstGeom>
        </p:spPr>
      </p:pic>
      <p:sp>
        <p:nvSpPr>
          <p:cNvPr id="4" name="TextBox 4"/>
          <p:cNvSpPr txBox="1"/>
          <p:nvPr/>
        </p:nvSpPr>
        <p:spPr>
          <a:xfrm>
            <a:off x="6144836" y="4112490"/>
            <a:ext cx="7340129" cy="1996578"/>
          </a:xfrm>
          <a:prstGeom prst="rect">
            <a:avLst/>
          </a:prstGeom>
        </p:spPr>
        <p:txBody>
          <a:bodyPr lIns="0" tIns="0" rIns="0" bIns="0" rtlCol="0" anchor="t">
            <a:spAutoFit/>
          </a:bodyPr>
          <a:lstStyle/>
          <a:p>
            <a:pPr>
              <a:lnSpc>
                <a:spcPts val="14282"/>
              </a:lnSpc>
            </a:pPr>
            <a:r>
              <a:rPr lang="en-US" sz="17003">
                <a:solidFill>
                  <a:srgbClr val="22423D"/>
                </a:solidFill>
                <a:latin typeface="Moontime"/>
              </a:rPr>
              <a:t>Technology Used</a:t>
            </a: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45422" y="7030042"/>
            <a:ext cx="4868329" cy="501419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sp>
        <p:nvSpPr>
          <p:cNvPr id="6" name="TextBox 6"/>
          <p:cNvSpPr txBox="1"/>
          <p:nvPr/>
        </p:nvSpPr>
        <p:spPr>
          <a:xfrm>
            <a:off x="4031659" y="1428750"/>
            <a:ext cx="10224682" cy="1383472"/>
          </a:xfrm>
          <a:prstGeom prst="rect">
            <a:avLst/>
          </a:prstGeom>
        </p:spPr>
        <p:txBody>
          <a:bodyPr lIns="0" tIns="0" rIns="0" bIns="0" rtlCol="0" anchor="t">
            <a:spAutoFit/>
          </a:bodyPr>
          <a:lstStyle/>
          <a:p>
            <a:pPr algn="ctr">
              <a:lnSpc>
                <a:spcPts val="9843"/>
              </a:lnSpc>
            </a:pPr>
            <a:r>
              <a:rPr lang="en-US" sz="11718" dirty="0">
                <a:solidFill>
                  <a:srgbClr val="22423D"/>
                </a:solidFill>
                <a:latin typeface="Moontime"/>
              </a:rPr>
              <a:t>General</a:t>
            </a:r>
          </a:p>
        </p:txBody>
      </p:sp>
      <p:sp>
        <p:nvSpPr>
          <p:cNvPr id="7" name="TextBox 6">
            <a:extLst>
              <a:ext uri="{FF2B5EF4-FFF2-40B4-BE49-F238E27FC236}">
                <a16:creationId xmlns:a16="http://schemas.microsoft.com/office/drawing/2014/main" id="{E08FCAEC-9BF5-46F2-84CD-21CD4867957E}"/>
              </a:ext>
            </a:extLst>
          </p:cNvPr>
          <p:cNvSpPr txBox="1"/>
          <p:nvPr/>
        </p:nvSpPr>
        <p:spPr>
          <a:xfrm>
            <a:off x="3606061" y="3162300"/>
            <a:ext cx="11405339" cy="486158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999" spc="497" dirty="0">
                <a:solidFill>
                  <a:srgbClr val="22423D"/>
                </a:solidFill>
                <a:latin typeface="Glacial Indifference"/>
              </a:rPr>
              <a:t>Programming Language: Python and JavaScript.</a:t>
            </a:r>
          </a:p>
          <a:p>
            <a:pPr marL="457200" indent="-457200">
              <a:lnSpc>
                <a:spcPct val="150000"/>
              </a:lnSpc>
              <a:buFont typeface="Arial" panose="020B0604020202020204" pitchFamily="34" charset="0"/>
              <a:buChar char="•"/>
            </a:pPr>
            <a:r>
              <a:rPr lang="en-GB" sz="2999" spc="497" dirty="0">
                <a:solidFill>
                  <a:srgbClr val="22423D"/>
                </a:solidFill>
                <a:latin typeface="Glacial Indifference"/>
              </a:rPr>
              <a:t>Wireframes built in ‘Miro’. </a:t>
            </a:r>
          </a:p>
          <a:p>
            <a:pPr marL="457200" indent="-457200">
              <a:lnSpc>
                <a:spcPct val="150000"/>
              </a:lnSpc>
              <a:buFont typeface="Arial" panose="020B0604020202020204" pitchFamily="34" charset="0"/>
              <a:buChar char="•"/>
            </a:pPr>
            <a:r>
              <a:rPr lang="en-GB" sz="2999" spc="497" dirty="0">
                <a:solidFill>
                  <a:srgbClr val="22423D"/>
                </a:solidFill>
                <a:latin typeface="Glacial Indifference"/>
              </a:rPr>
              <a:t>API doc built in ‘Swagger’.</a:t>
            </a:r>
          </a:p>
          <a:p>
            <a:pPr marL="457200" indent="-457200">
              <a:lnSpc>
                <a:spcPct val="150000"/>
              </a:lnSpc>
              <a:buFont typeface="Arial" panose="020B0604020202020204" pitchFamily="34" charset="0"/>
              <a:buChar char="•"/>
            </a:pPr>
            <a:r>
              <a:rPr lang="en-GB" sz="2999" spc="497" dirty="0">
                <a:solidFill>
                  <a:srgbClr val="22423D"/>
                </a:solidFill>
                <a:latin typeface="Glacial Indifference"/>
              </a:rPr>
              <a:t>API testing is done with ‘Insomnia’.</a:t>
            </a:r>
          </a:p>
          <a:p>
            <a:pPr marL="457200" indent="-457200">
              <a:lnSpc>
                <a:spcPct val="150000"/>
              </a:lnSpc>
              <a:buFont typeface="Arial" panose="020B0604020202020204" pitchFamily="34" charset="0"/>
              <a:buChar char="•"/>
            </a:pPr>
            <a:r>
              <a:rPr lang="en-GB" sz="2999" spc="497" dirty="0">
                <a:solidFill>
                  <a:srgbClr val="22423D"/>
                </a:solidFill>
                <a:latin typeface="Glacial Indifference"/>
              </a:rPr>
              <a:t>App testing is done with ‘PyTest’.</a:t>
            </a:r>
          </a:p>
          <a:p>
            <a:pPr marL="457200" indent="-457200">
              <a:lnSpc>
                <a:spcPct val="150000"/>
              </a:lnSpc>
              <a:buFont typeface="Arial" panose="020B0604020202020204" pitchFamily="34" charset="0"/>
              <a:buChar char="•"/>
            </a:pPr>
            <a:r>
              <a:rPr lang="en-GB" sz="2999" spc="497" dirty="0">
                <a:solidFill>
                  <a:srgbClr val="22423D"/>
                </a:solidFill>
                <a:latin typeface="Glacial Indifference"/>
              </a:rPr>
              <a:t>Coding IDE is ‘Visual Studio Code’.</a:t>
            </a:r>
          </a:p>
          <a:p>
            <a:pPr marL="457200" indent="-457200">
              <a:lnSpc>
                <a:spcPct val="150000"/>
              </a:lnSpc>
              <a:buFont typeface="Arial" panose="020B0604020202020204" pitchFamily="34" charset="0"/>
              <a:buChar char="•"/>
            </a:pPr>
            <a:r>
              <a:rPr lang="en-GB" sz="2999" spc="497" dirty="0">
                <a:solidFill>
                  <a:srgbClr val="22423D"/>
                </a:solidFill>
                <a:latin typeface="Glacial Indifference"/>
              </a:rPr>
              <a:t>Version Control is done with ‘Git’ and ‘GitHub’.</a:t>
            </a:r>
            <a:endParaRPr lang="en-IN" sz="2999" spc="497" dirty="0">
              <a:solidFill>
                <a:srgbClr val="22423D"/>
              </a:solidFill>
              <a:latin typeface="Glacial Indifferenc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pic>
        <p:nvPicPr>
          <p:cNvPr id="5" name="Picture 5"/>
          <p:cNvPicPr>
            <a:picLocks noChangeAspect="1"/>
          </p:cNvPicPr>
          <p:nvPr/>
        </p:nvPicPr>
        <p:blipFill>
          <a:blip r:embed="rId6"/>
          <a:srcRect/>
          <a:stretch>
            <a:fillRect/>
          </a:stretch>
        </p:blipFill>
        <p:spPr>
          <a:xfrm>
            <a:off x="767358" y="3880402"/>
            <a:ext cx="16753284" cy="4665746"/>
          </a:xfrm>
          <a:prstGeom prst="rect">
            <a:avLst/>
          </a:prstGeom>
        </p:spPr>
      </p:pic>
      <p:sp>
        <p:nvSpPr>
          <p:cNvPr id="6" name="TextBox 6"/>
          <p:cNvSpPr txBox="1"/>
          <p:nvPr/>
        </p:nvSpPr>
        <p:spPr>
          <a:xfrm>
            <a:off x="4031659" y="1428750"/>
            <a:ext cx="10224682" cy="1383472"/>
          </a:xfrm>
          <a:prstGeom prst="rect">
            <a:avLst/>
          </a:prstGeom>
        </p:spPr>
        <p:txBody>
          <a:bodyPr lIns="0" tIns="0" rIns="0" bIns="0" rtlCol="0" anchor="t">
            <a:spAutoFit/>
          </a:bodyPr>
          <a:lstStyle/>
          <a:p>
            <a:pPr algn="ctr">
              <a:lnSpc>
                <a:spcPts val="9843"/>
              </a:lnSpc>
            </a:pPr>
            <a:r>
              <a:rPr lang="en-US" sz="11718">
                <a:solidFill>
                  <a:srgbClr val="22423D"/>
                </a:solidFill>
                <a:latin typeface="Moontime"/>
              </a:rPr>
              <a:t>Backend Technologies</a:t>
            </a:r>
          </a:p>
        </p:txBody>
      </p:sp>
    </p:spTree>
    <p:extLst>
      <p:ext uri="{BB962C8B-B14F-4D97-AF65-F5344CB8AC3E}">
        <p14:creationId xmlns:p14="http://schemas.microsoft.com/office/powerpoint/2010/main" val="3493147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pic>
        <p:nvPicPr>
          <p:cNvPr id="5" name="Picture 5"/>
          <p:cNvPicPr>
            <a:picLocks noChangeAspect="1"/>
          </p:cNvPicPr>
          <p:nvPr/>
        </p:nvPicPr>
        <p:blipFill>
          <a:blip r:embed="rId6"/>
          <a:srcRect/>
          <a:stretch>
            <a:fillRect/>
          </a:stretch>
        </p:blipFill>
        <p:spPr>
          <a:xfrm>
            <a:off x="1408002" y="4041230"/>
            <a:ext cx="15471997" cy="5217070"/>
          </a:xfrm>
          <a:prstGeom prst="rect">
            <a:avLst/>
          </a:prstGeom>
        </p:spPr>
      </p:pic>
      <p:sp>
        <p:nvSpPr>
          <p:cNvPr id="6" name="TextBox 6"/>
          <p:cNvSpPr txBox="1"/>
          <p:nvPr/>
        </p:nvSpPr>
        <p:spPr>
          <a:xfrm>
            <a:off x="4031659" y="1428750"/>
            <a:ext cx="10224682" cy="1383472"/>
          </a:xfrm>
          <a:prstGeom prst="rect">
            <a:avLst/>
          </a:prstGeom>
        </p:spPr>
        <p:txBody>
          <a:bodyPr lIns="0" tIns="0" rIns="0" bIns="0" rtlCol="0" anchor="t">
            <a:spAutoFit/>
          </a:bodyPr>
          <a:lstStyle/>
          <a:p>
            <a:pPr algn="ctr">
              <a:lnSpc>
                <a:spcPts val="9843"/>
              </a:lnSpc>
            </a:pPr>
            <a:r>
              <a:rPr lang="en-US" sz="11718">
                <a:solidFill>
                  <a:srgbClr val="22423D"/>
                </a:solidFill>
                <a:latin typeface="Moontime"/>
              </a:rPr>
              <a:t>Frontend Technologies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83500" y="2935924"/>
            <a:ext cx="4114800"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47631" y="3190243"/>
            <a:ext cx="3186537" cy="360616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159" y="6151327"/>
            <a:ext cx="4868329" cy="5014197"/>
          </a:xfrm>
          <a:prstGeom prst="rect">
            <a:avLst/>
          </a:prstGeom>
        </p:spPr>
      </p:pic>
      <p:sp>
        <p:nvSpPr>
          <p:cNvPr id="5" name="TextBox 5"/>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How to run</a:t>
            </a:r>
          </a:p>
        </p:txBody>
      </p:sp>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97884" y="6341827"/>
            <a:ext cx="4868329" cy="501419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6267000" y="2792696"/>
            <a:ext cx="10992300" cy="5487592"/>
          </a:xfrm>
          <a:prstGeom prst="rect">
            <a:avLst/>
          </a:prstGeom>
        </p:spPr>
        <p:txBody>
          <a:bodyPr lIns="0" tIns="0" rIns="0" bIns="0" rtlCol="0" anchor="t">
            <a:spAutoFit/>
          </a:bodyPr>
          <a:lstStyle/>
          <a:p>
            <a:pPr marL="457200" indent="-457200">
              <a:lnSpc>
                <a:spcPts val="4332"/>
              </a:lnSpc>
              <a:buFont typeface="Arial" panose="020B0604020202020204" pitchFamily="34" charset="0"/>
              <a:buChar char="•"/>
            </a:pPr>
            <a:r>
              <a:rPr lang="en-US" sz="3465" spc="575" dirty="0">
                <a:solidFill>
                  <a:srgbClr val="22423D"/>
                </a:solidFill>
                <a:latin typeface="Glacial Indifference"/>
              </a:rPr>
              <a:t>The project sends notification mails whenever required and for security purposes, ‘</a:t>
            </a:r>
            <a:r>
              <a:rPr lang="en-US" sz="3465" spc="575" dirty="0" err="1">
                <a:solidFill>
                  <a:srgbClr val="22423D"/>
                </a:solidFill>
                <a:latin typeface="Glacial Indifference"/>
              </a:rPr>
              <a:t>MailHog</a:t>
            </a:r>
            <a:r>
              <a:rPr lang="en-US" sz="3465" spc="575" dirty="0">
                <a:solidFill>
                  <a:srgbClr val="22423D"/>
                </a:solidFill>
                <a:latin typeface="Glacial Indifference"/>
              </a:rPr>
              <a:t>’ application is used in the backend. </a:t>
            </a:r>
          </a:p>
          <a:p>
            <a:pPr marL="457200" indent="-457200">
              <a:lnSpc>
                <a:spcPts val="4332"/>
              </a:lnSpc>
              <a:buFont typeface="Arial" panose="020B0604020202020204" pitchFamily="34" charset="0"/>
              <a:buChar char="•"/>
            </a:pPr>
            <a:r>
              <a:rPr lang="en-US" sz="3465" spc="575" dirty="0">
                <a:solidFill>
                  <a:srgbClr val="22423D"/>
                </a:solidFill>
                <a:latin typeface="Glacial Indifference"/>
              </a:rPr>
              <a:t>So, this application is currently hosted </a:t>
            </a:r>
            <a:r>
              <a:rPr lang="en-US" sz="3465" b="1" spc="575" dirty="0">
                <a:solidFill>
                  <a:srgbClr val="22423D"/>
                </a:solidFill>
                <a:latin typeface="Glacial Indifference"/>
              </a:rPr>
              <a:t>locally</a:t>
            </a:r>
            <a:r>
              <a:rPr lang="en-US" sz="3465" spc="575" dirty="0">
                <a:solidFill>
                  <a:srgbClr val="22423D"/>
                </a:solidFill>
                <a:latin typeface="Glacial Indifference"/>
              </a:rPr>
              <a:t> only. </a:t>
            </a:r>
          </a:p>
          <a:p>
            <a:pPr marL="457200" indent="-457200">
              <a:lnSpc>
                <a:spcPts val="4332"/>
              </a:lnSpc>
              <a:buFont typeface="Arial" panose="020B0604020202020204" pitchFamily="34" charset="0"/>
              <a:buChar char="•"/>
            </a:pPr>
            <a:r>
              <a:rPr lang="en-US" sz="3465" spc="575" dirty="0">
                <a:solidFill>
                  <a:srgbClr val="22423D"/>
                </a:solidFill>
                <a:latin typeface="Glacial Indifference"/>
              </a:rPr>
              <a:t>The ‘backend.bat’ file, ‘frontend.bat’ file and ‘MailHog_windows_amd64.exe’ file are present in the ‘code’ directory. </a:t>
            </a:r>
          </a:p>
          <a:p>
            <a:pPr>
              <a:lnSpc>
                <a:spcPts val="4332"/>
              </a:lnSpc>
            </a:pPr>
            <a:endParaRPr lang="en-US" sz="3465" spc="575" dirty="0">
              <a:solidFill>
                <a:srgbClr val="22423D"/>
              </a:solidFill>
              <a:latin typeface="Glacial Indifference"/>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7440" y="-349084"/>
            <a:ext cx="4813501" cy="5492584"/>
          </a:xfrm>
          <a:prstGeom prst="rect">
            <a:avLst/>
          </a:prstGeom>
        </p:spPr>
      </p:pic>
      <p:sp>
        <p:nvSpPr>
          <p:cNvPr id="4" name="TextBox 4"/>
          <p:cNvSpPr txBox="1"/>
          <p:nvPr/>
        </p:nvSpPr>
        <p:spPr>
          <a:xfrm>
            <a:off x="837297" y="4773545"/>
            <a:ext cx="5429703" cy="1307421"/>
          </a:xfrm>
          <a:prstGeom prst="rect">
            <a:avLst/>
          </a:prstGeom>
        </p:spPr>
        <p:txBody>
          <a:bodyPr lIns="0" tIns="0" rIns="0" bIns="0" rtlCol="0" anchor="t">
            <a:spAutoFit/>
          </a:bodyPr>
          <a:lstStyle/>
          <a:p>
            <a:pPr>
              <a:lnSpc>
                <a:spcPts val="9320"/>
              </a:lnSpc>
            </a:pPr>
            <a:r>
              <a:rPr lang="en-US" sz="11096">
                <a:solidFill>
                  <a:srgbClr val="22423D"/>
                </a:solidFill>
                <a:latin typeface="Moontime"/>
              </a:rPr>
              <a:t>Instructions</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5267" y="7366108"/>
            <a:ext cx="4734603" cy="4114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7440" y="-349084"/>
            <a:ext cx="4813501" cy="5492584"/>
          </a:xfrm>
          <a:prstGeom prst="rect">
            <a:avLst/>
          </a:prstGeom>
        </p:spPr>
      </p:pic>
      <p:sp>
        <p:nvSpPr>
          <p:cNvPr id="3" name="TextBox 3"/>
          <p:cNvSpPr txBox="1"/>
          <p:nvPr/>
        </p:nvSpPr>
        <p:spPr>
          <a:xfrm>
            <a:off x="4802011" y="640286"/>
            <a:ext cx="9237041" cy="1307421"/>
          </a:xfrm>
          <a:prstGeom prst="rect">
            <a:avLst/>
          </a:prstGeom>
        </p:spPr>
        <p:txBody>
          <a:bodyPr lIns="0" tIns="0" rIns="0" bIns="0" rtlCol="0" anchor="t">
            <a:spAutoFit/>
          </a:bodyPr>
          <a:lstStyle/>
          <a:p>
            <a:pPr algn="ctr">
              <a:lnSpc>
                <a:spcPts val="9320"/>
              </a:lnSpc>
            </a:pPr>
            <a:r>
              <a:rPr lang="en-US" sz="11096">
                <a:solidFill>
                  <a:srgbClr val="22423D"/>
                </a:solidFill>
                <a:latin typeface="Moontime"/>
              </a:rPr>
              <a:t>Steps to follow</a:t>
            </a:r>
          </a:p>
        </p:txBody>
      </p:sp>
      <p:sp>
        <p:nvSpPr>
          <p:cNvPr id="4" name="TextBox 4"/>
          <p:cNvSpPr txBox="1"/>
          <p:nvPr/>
        </p:nvSpPr>
        <p:spPr>
          <a:xfrm>
            <a:off x="1586077" y="2830595"/>
            <a:ext cx="8141343" cy="2800350"/>
          </a:xfrm>
          <a:prstGeom prst="rect">
            <a:avLst/>
          </a:prstGeom>
        </p:spPr>
        <p:txBody>
          <a:bodyPr lIns="0" tIns="0" rIns="0" bIns="0" rtlCol="0" anchor="t">
            <a:spAutoFit/>
          </a:bodyPr>
          <a:lstStyle/>
          <a:p>
            <a:pPr>
              <a:lnSpc>
                <a:spcPts val="3749"/>
              </a:lnSpc>
            </a:pPr>
            <a:r>
              <a:rPr lang="en-US" sz="2999" spc="497" dirty="0">
                <a:solidFill>
                  <a:srgbClr val="22423D"/>
                </a:solidFill>
                <a:latin typeface="Glacial Indifference"/>
              </a:rPr>
              <a:t>Start the ‘MailHog_windows_amd64.exe’ so that the emails sent during the usage of app, will be captured by ‘</a:t>
            </a:r>
            <a:r>
              <a:rPr lang="en-US" sz="2999" spc="497" dirty="0" err="1">
                <a:solidFill>
                  <a:srgbClr val="22423D"/>
                </a:solidFill>
                <a:latin typeface="Glacial Indifference"/>
              </a:rPr>
              <a:t>MailHog</a:t>
            </a:r>
            <a:r>
              <a:rPr lang="en-US" sz="2999" spc="497" dirty="0">
                <a:solidFill>
                  <a:srgbClr val="22423D"/>
                </a:solidFill>
                <a:latin typeface="Glacial Indifference"/>
              </a:rPr>
              <a:t>’ at </a:t>
            </a:r>
            <a:r>
              <a:rPr lang="en-US" sz="2999" spc="497" dirty="0">
                <a:solidFill>
                  <a:srgbClr val="22423D"/>
                </a:solidFill>
                <a:latin typeface="Glacial Indifference"/>
                <a:hlinkClick r:id="rId4" tooltip="http://127.0.0.1:8025/"/>
              </a:rPr>
              <a:t>http://127.0.0.1:8025/</a:t>
            </a:r>
            <a:r>
              <a:rPr lang="en-US" sz="2999" spc="497" dirty="0">
                <a:solidFill>
                  <a:srgbClr val="22423D"/>
                </a:solidFill>
                <a:latin typeface="Glacial Indifference"/>
              </a:rPr>
              <a:t>.</a:t>
            </a:r>
          </a:p>
          <a:p>
            <a:pPr>
              <a:lnSpc>
                <a:spcPts val="3749"/>
              </a:lnSpc>
            </a:pPr>
            <a:endParaRPr lang="en-US" sz="2999" spc="497" dirty="0">
              <a:solidFill>
                <a:srgbClr val="22423D"/>
              </a:solidFill>
              <a:latin typeface="Glacial Indifference"/>
            </a:endParaRPr>
          </a:p>
        </p:txBody>
      </p:sp>
      <p:sp>
        <p:nvSpPr>
          <p:cNvPr id="5" name="TextBox 5"/>
          <p:cNvSpPr txBox="1"/>
          <p:nvPr/>
        </p:nvSpPr>
        <p:spPr>
          <a:xfrm>
            <a:off x="10135059" y="2830595"/>
            <a:ext cx="7486642" cy="2800350"/>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Then run the ‘backend.bat’ file. It starts the backend server which handles database manipulations and API functions. It runs at </a:t>
            </a:r>
            <a:r>
              <a:rPr lang="en-US" sz="2999" spc="497">
                <a:solidFill>
                  <a:srgbClr val="22423D"/>
                </a:solidFill>
                <a:latin typeface="Glacial Indifference"/>
                <a:hlinkClick r:id="rId5" tooltip="http://127.0.0.1:5000/"/>
              </a:rPr>
              <a:t>http://127.0.0.1:5000/</a:t>
            </a:r>
          </a:p>
          <a:p>
            <a:pPr>
              <a:lnSpc>
                <a:spcPts val="3749"/>
              </a:lnSpc>
            </a:pPr>
            <a:endParaRPr lang="en-US" sz="2999" spc="497">
              <a:solidFill>
                <a:srgbClr val="22423D"/>
              </a:solidFill>
              <a:latin typeface="Glacial Indifference"/>
              <a:hlinkClick r:id="rId5" tooltip="http://127.0.0.1:5000/"/>
            </a:endParaRPr>
          </a:p>
        </p:txBody>
      </p:sp>
      <p:sp>
        <p:nvSpPr>
          <p:cNvPr id="6" name="TextBox 6"/>
          <p:cNvSpPr txBox="1"/>
          <p:nvPr/>
        </p:nvSpPr>
        <p:spPr>
          <a:xfrm>
            <a:off x="6443762" y="7016833"/>
            <a:ext cx="7434617" cy="23336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a:rPr>
              <a:t>Then run the ‘frontend.bat’ file. It starts the frontend server which serves web pages for the frontend user.</a:t>
            </a:r>
          </a:p>
          <a:p>
            <a:pPr>
              <a:lnSpc>
                <a:spcPts val="3749"/>
              </a:lnSpc>
            </a:pPr>
            <a:endParaRPr lang="en-US" sz="2999" spc="497">
              <a:solidFill>
                <a:srgbClr val="22423D"/>
              </a:solidFill>
              <a:latin typeface="Glacial Indifference"/>
            </a:endParaRPr>
          </a:p>
        </p:txBody>
      </p:sp>
      <p:sp>
        <p:nvSpPr>
          <p:cNvPr id="7" name="TextBox 7"/>
          <p:cNvSpPr txBox="1"/>
          <p:nvPr/>
        </p:nvSpPr>
        <p:spPr>
          <a:xfrm>
            <a:off x="1586077" y="2162932"/>
            <a:ext cx="5953538"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STEP 1</a:t>
            </a:r>
          </a:p>
        </p:txBody>
      </p:sp>
      <p:sp>
        <p:nvSpPr>
          <p:cNvPr id="8" name="TextBox 8"/>
          <p:cNvSpPr txBox="1"/>
          <p:nvPr/>
        </p:nvSpPr>
        <p:spPr>
          <a:xfrm>
            <a:off x="10135059" y="2155788"/>
            <a:ext cx="5953538"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STEP 2</a:t>
            </a:r>
          </a:p>
        </p:txBody>
      </p:sp>
      <p:sp>
        <p:nvSpPr>
          <p:cNvPr id="9" name="TextBox 9"/>
          <p:cNvSpPr txBox="1"/>
          <p:nvPr/>
        </p:nvSpPr>
        <p:spPr>
          <a:xfrm>
            <a:off x="6443762" y="6331033"/>
            <a:ext cx="5953538" cy="466725"/>
          </a:xfrm>
          <a:prstGeom prst="rect">
            <a:avLst/>
          </a:prstGeom>
        </p:spPr>
        <p:txBody>
          <a:bodyPr lIns="0" tIns="0" rIns="0" bIns="0" rtlCol="0" anchor="t">
            <a:spAutoFit/>
          </a:bodyPr>
          <a:lstStyle/>
          <a:p>
            <a:pPr>
              <a:lnSpc>
                <a:spcPts val="3749"/>
              </a:lnSpc>
            </a:pPr>
            <a:r>
              <a:rPr lang="en-US" sz="2999" spc="497">
                <a:solidFill>
                  <a:srgbClr val="22423D"/>
                </a:solidFill>
                <a:latin typeface="Glacial Indifference Bold"/>
              </a:rPr>
              <a:t>STEP 3</a:t>
            </a:r>
          </a:p>
        </p:txBody>
      </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6953" y="6431624"/>
            <a:ext cx="1803031" cy="41148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10895509"/>
            <a:chOff x="0" y="0"/>
            <a:chExt cx="6418002" cy="1452734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418002" cy="732344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0650" y="9040945"/>
              <a:ext cx="2404041" cy="5486400"/>
            </a:xfrm>
            <a:prstGeom prst="rect">
              <a:avLst/>
            </a:prstGeom>
          </p:spPr>
        </p:pic>
      </p:grpSp>
      <p:sp>
        <p:nvSpPr>
          <p:cNvPr id="5" name="TextBox 5"/>
          <p:cNvSpPr txBox="1"/>
          <p:nvPr/>
        </p:nvSpPr>
        <p:spPr>
          <a:xfrm>
            <a:off x="1475244" y="4900612"/>
            <a:ext cx="15337513" cy="466725"/>
          </a:xfrm>
          <a:prstGeom prst="rect">
            <a:avLst/>
          </a:prstGeom>
        </p:spPr>
        <p:txBody>
          <a:bodyPr lIns="0" tIns="0" rIns="0" bIns="0" rtlCol="0" anchor="t">
            <a:spAutoFit/>
          </a:bodyPr>
          <a:lstStyle/>
          <a:p>
            <a:pPr algn="ctr">
              <a:lnSpc>
                <a:spcPts val="3749"/>
              </a:lnSpc>
              <a:spcBef>
                <a:spcPct val="0"/>
              </a:spcBef>
            </a:pPr>
            <a:r>
              <a:rPr lang="en-US" sz="2999" spc="497">
                <a:solidFill>
                  <a:srgbClr val="000000"/>
                </a:solidFill>
                <a:latin typeface="Glacial Indifference Bold"/>
              </a:rPr>
              <a:t>FINALLY, VISIT ‘HTTP://127.0.0.1:8080/HOME’ PAGE ON BROWSER.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503479" y="3602832"/>
            <a:ext cx="3932332" cy="3932332"/>
            <a:chOff x="0" y="0"/>
            <a:chExt cx="12700000" cy="12700000"/>
          </a:xfrm>
        </p:grpSpPr>
        <p:sp>
          <p:nvSpPr>
            <p:cNvPr id="3" name="Freeform 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2"/>
              <a:stretch>
                <a:fillRect l="-819" r="-819"/>
              </a:stretch>
            </a:blipFill>
          </p:spPr>
        </p:sp>
      </p:grpSp>
      <p:grpSp>
        <p:nvGrpSpPr>
          <p:cNvPr id="4" name="Group 4"/>
          <p:cNvGrpSpPr>
            <a:grpSpLocks noChangeAspect="1"/>
          </p:cNvGrpSpPr>
          <p:nvPr/>
        </p:nvGrpSpPr>
        <p:grpSpPr>
          <a:xfrm>
            <a:off x="12198686" y="3868264"/>
            <a:ext cx="4028281" cy="3605555"/>
            <a:chOff x="-11429" y="857249"/>
            <a:chExt cx="13009880" cy="11644629"/>
          </a:xfrm>
        </p:grpSpPr>
        <p:sp>
          <p:nvSpPr>
            <p:cNvPr id="5" name="Freeform 5"/>
            <p:cNvSpPr/>
            <p:nvPr/>
          </p:nvSpPr>
          <p:spPr>
            <a:xfrm>
              <a:off x="-11429" y="857249"/>
              <a:ext cx="13009880" cy="11644629"/>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3"/>
              <a:stretch>
                <a:fillRect l="2814" t="-3636" r="-2814" b="-40014"/>
              </a:stretch>
            </a:blip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11066" y="6965639"/>
            <a:ext cx="4198776" cy="411480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01746" y="-1717592"/>
            <a:ext cx="4813501" cy="54925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02292" y="-1243967"/>
            <a:ext cx="5085708" cy="4114800"/>
          </a:xfrm>
          <a:prstGeom prst="rect">
            <a:avLst/>
          </a:prstGeom>
        </p:spPr>
      </p:pic>
      <p:sp>
        <p:nvSpPr>
          <p:cNvPr id="9" name="TextBox 9"/>
          <p:cNvSpPr txBox="1"/>
          <p:nvPr/>
        </p:nvSpPr>
        <p:spPr>
          <a:xfrm>
            <a:off x="1305005" y="1409700"/>
            <a:ext cx="7838995" cy="1307421"/>
          </a:xfrm>
          <a:prstGeom prst="rect">
            <a:avLst/>
          </a:prstGeom>
        </p:spPr>
        <p:txBody>
          <a:bodyPr lIns="0" tIns="0" rIns="0" bIns="0" rtlCol="0" anchor="t">
            <a:spAutoFit/>
          </a:bodyPr>
          <a:lstStyle/>
          <a:p>
            <a:pPr>
              <a:lnSpc>
                <a:spcPts val="9320"/>
              </a:lnSpc>
            </a:pPr>
            <a:r>
              <a:rPr lang="en-US" sz="11096">
                <a:solidFill>
                  <a:srgbClr val="22423D"/>
                </a:solidFill>
                <a:latin typeface="Moontime"/>
              </a:rPr>
              <a:t>About Us</a:t>
            </a:r>
          </a:p>
        </p:txBody>
      </p:sp>
      <p:sp>
        <p:nvSpPr>
          <p:cNvPr id="10" name="TextBox 10"/>
          <p:cNvSpPr txBox="1"/>
          <p:nvPr/>
        </p:nvSpPr>
        <p:spPr>
          <a:xfrm>
            <a:off x="11717237" y="8303169"/>
            <a:ext cx="4902308"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21F1003637</a:t>
            </a:r>
          </a:p>
        </p:txBody>
      </p:sp>
      <p:sp>
        <p:nvSpPr>
          <p:cNvPr id="11" name="TextBox 11"/>
          <p:cNvSpPr txBox="1"/>
          <p:nvPr/>
        </p:nvSpPr>
        <p:spPr>
          <a:xfrm>
            <a:off x="2018491" y="8303169"/>
            <a:ext cx="4902308" cy="466725"/>
          </a:xfrm>
          <a:prstGeom prst="rect">
            <a:avLst/>
          </a:prstGeom>
        </p:spPr>
        <p:txBody>
          <a:bodyPr lIns="0" tIns="0" rIns="0" bIns="0" rtlCol="0" anchor="t">
            <a:spAutoFit/>
          </a:bodyPr>
          <a:lstStyle/>
          <a:p>
            <a:pPr algn="ctr">
              <a:lnSpc>
                <a:spcPts val="3749"/>
              </a:lnSpc>
            </a:pPr>
            <a:r>
              <a:rPr lang="en-US" sz="2999" spc="497">
                <a:solidFill>
                  <a:srgbClr val="22423D"/>
                </a:solidFill>
                <a:latin typeface="Glacial Indifference"/>
              </a:rPr>
              <a:t>21F1003880</a:t>
            </a:r>
          </a:p>
        </p:txBody>
      </p:sp>
      <p:sp>
        <p:nvSpPr>
          <p:cNvPr id="12" name="TextBox 12"/>
          <p:cNvSpPr txBox="1"/>
          <p:nvPr/>
        </p:nvSpPr>
        <p:spPr>
          <a:xfrm>
            <a:off x="11970404" y="7855494"/>
            <a:ext cx="4164153" cy="466725"/>
          </a:xfrm>
          <a:prstGeom prst="rect">
            <a:avLst/>
          </a:prstGeom>
        </p:spPr>
        <p:txBody>
          <a:bodyPr lIns="0" tIns="0" rIns="0" bIns="0" rtlCol="0" anchor="t">
            <a:spAutoFit/>
          </a:bodyPr>
          <a:lstStyle/>
          <a:p>
            <a:pPr algn="ctr">
              <a:lnSpc>
                <a:spcPts val="3749"/>
              </a:lnSpc>
              <a:spcBef>
                <a:spcPct val="0"/>
              </a:spcBef>
            </a:pPr>
            <a:r>
              <a:rPr lang="en-US" sz="2999" spc="497">
                <a:solidFill>
                  <a:srgbClr val="22423D"/>
                </a:solidFill>
                <a:latin typeface="Glacial Indifference Bold"/>
              </a:rPr>
              <a:t>Tushar Supe </a:t>
            </a:r>
          </a:p>
        </p:txBody>
      </p:sp>
      <p:sp>
        <p:nvSpPr>
          <p:cNvPr id="13" name="TextBox 13"/>
          <p:cNvSpPr txBox="1"/>
          <p:nvPr/>
        </p:nvSpPr>
        <p:spPr>
          <a:xfrm>
            <a:off x="1829266" y="7855494"/>
            <a:ext cx="5280759" cy="466725"/>
          </a:xfrm>
          <a:prstGeom prst="rect">
            <a:avLst/>
          </a:prstGeom>
        </p:spPr>
        <p:txBody>
          <a:bodyPr lIns="0" tIns="0" rIns="0" bIns="0" rtlCol="0" anchor="t">
            <a:spAutoFit/>
          </a:bodyPr>
          <a:lstStyle/>
          <a:p>
            <a:pPr algn="ctr">
              <a:lnSpc>
                <a:spcPts val="3749"/>
              </a:lnSpc>
              <a:spcBef>
                <a:spcPct val="0"/>
              </a:spcBef>
            </a:pPr>
            <a:r>
              <a:rPr lang="en-US" sz="2999" spc="497">
                <a:solidFill>
                  <a:srgbClr val="22423D"/>
                </a:solidFill>
                <a:latin typeface="Glacial Indifference Bold"/>
              </a:rPr>
              <a:t>Vaidehi Agarwal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172" y="-668293"/>
            <a:ext cx="2446436"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64009" y="6950278"/>
            <a:ext cx="2423991" cy="4114800"/>
          </a:xfrm>
          <a:prstGeom prst="rect">
            <a:avLst/>
          </a:prstGeom>
        </p:spPr>
      </p:pic>
      <p:pic>
        <p:nvPicPr>
          <p:cNvPr id="4" name="Picture 4"/>
          <p:cNvPicPr>
            <a:picLocks noChangeAspect="1"/>
          </p:cNvPicPr>
          <p:nvPr/>
        </p:nvPicPr>
        <p:blipFill>
          <a:blip r:embed="rId6"/>
          <a:srcRect/>
          <a:stretch>
            <a:fillRect/>
          </a:stretch>
        </p:blipFill>
        <p:spPr>
          <a:xfrm>
            <a:off x="3293156" y="-403679"/>
            <a:ext cx="11009614" cy="10362799"/>
          </a:xfrm>
          <a:prstGeom prst="rect">
            <a:avLst/>
          </a:prstGeom>
        </p:spPr>
      </p:pic>
      <p:sp>
        <p:nvSpPr>
          <p:cNvPr id="5" name="TextBox 5"/>
          <p:cNvSpPr txBox="1"/>
          <p:nvPr/>
        </p:nvSpPr>
        <p:spPr>
          <a:xfrm>
            <a:off x="3985231" y="4362956"/>
            <a:ext cx="10317538" cy="2646937"/>
          </a:xfrm>
          <a:prstGeom prst="rect">
            <a:avLst/>
          </a:prstGeom>
        </p:spPr>
        <p:txBody>
          <a:bodyPr lIns="0" tIns="0" rIns="0" bIns="0" rtlCol="0" anchor="t">
            <a:spAutoFit/>
          </a:bodyPr>
          <a:lstStyle/>
          <a:p>
            <a:pPr algn="ctr">
              <a:lnSpc>
                <a:spcPts val="9011"/>
              </a:lnSpc>
            </a:pPr>
            <a:r>
              <a:rPr lang="en-US" sz="17003">
                <a:solidFill>
                  <a:srgbClr val="22423D"/>
                </a:solidFill>
                <a:latin typeface="Moontime"/>
              </a:rPr>
              <a:t>Thank</a:t>
            </a:r>
          </a:p>
          <a:p>
            <a:pPr algn="ctr">
              <a:lnSpc>
                <a:spcPts val="9011"/>
              </a:lnSpc>
            </a:pPr>
            <a:r>
              <a:rPr lang="en-US" sz="17003">
                <a:solidFill>
                  <a:srgbClr val="22423D"/>
                </a:solidFill>
                <a:latin typeface="Moontime"/>
              </a:rPr>
              <a:t>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98419" y="1792536"/>
            <a:ext cx="4198776" cy="4114800"/>
          </a:xfrm>
          <a:prstGeom prst="rect">
            <a:avLst/>
          </a:prstGeom>
        </p:spPr>
      </p:pic>
      <p:sp>
        <p:nvSpPr>
          <p:cNvPr id="3" name="TextBox 3"/>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Problem Statement</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7230" y="6765405"/>
            <a:ext cx="5085708" cy="411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2469" y="-1406956"/>
            <a:ext cx="4813501" cy="5492584"/>
          </a:xfrm>
          <a:prstGeom prst="rect">
            <a:avLst/>
          </a:prstGeom>
        </p:spPr>
      </p:pic>
      <p:sp>
        <p:nvSpPr>
          <p:cNvPr id="3" name="TextBox 3"/>
          <p:cNvSpPr txBox="1"/>
          <p:nvPr/>
        </p:nvSpPr>
        <p:spPr>
          <a:xfrm>
            <a:off x="1028700" y="565490"/>
            <a:ext cx="9932190" cy="1307421"/>
          </a:xfrm>
          <a:prstGeom prst="rect">
            <a:avLst/>
          </a:prstGeom>
        </p:spPr>
        <p:txBody>
          <a:bodyPr lIns="0" tIns="0" rIns="0" bIns="0" rtlCol="0" anchor="t">
            <a:spAutoFit/>
          </a:bodyPr>
          <a:lstStyle/>
          <a:p>
            <a:pPr>
              <a:lnSpc>
                <a:spcPts val="9320"/>
              </a:lnSpc>
            </a:pPr>
            <a:r>
              <a:rPr lang="en-US" sz="11096">
                <a:solidFill>
                  <a:srgbClr val="22423D"/>
                </a:solidFill>
                <a:latin typeface="Moontime"/>
              </a:rPr>
              <a:t>Problem Statement</a:t>
            </a:r>
          </a:p>
        </p:txBody>
      </p:sp>
      <p:sp>
        <p:nvSpPr>
          <p:cNvPr id="4" name="TextBox 4"/>
          <p:cNvSpPr txBox="1"/>
          <p:nvPr/>
        </p:nvSpPr>
        <p:spPr>
          <a:xfrm>
            <a:off x="1028700" y="1853860"/>
            <a:ext cx="6835496" cy="8055667"/>
          </a:xfrm>
          <a:prstGeom prst="rect">
            <a:avLst/>
          </a:prstGeom>
        </p:spPr>
        <p:txBody>
          <a:bodyPr lIns="0" tIns="0" rIns="0" bIns="0" rtlCol="0" anchor="t">
            <a:spAutoFit/>
          </a:bodyPr>
          <a:lstStyle/>
          <a:p>
            <a:pPr marL="457200" indent="-457200">
              <a:lnSpc>
                <a:spcPts val="3460"/>
              </a:lnSpc>
              <a:buFont typeface="Arial" panose="020B0604020202020204" pitchFamily="34" charset="0"/>
              <a:buChar char="•"/>
            </a:pPr>
            <a:r>
              <a:rPr lang="en-US" sz="2768" spc="459" dirty="0">
                <a:solidFill>
                  <a:srgbClr val="22423D"/>
                </a:solidFill>
                <a:latin typeface="Glacial Indifference"/>
              </a:rPr>
              <a:t> The support team at the IITM BSc degree program often get overwhelmed with emails from students regarding queries and concerns. </a:t>
            </a:r>
          </a:p>
          <a:p>
            <a:pPr marL="457200" indent="-457200">
              <a:lnSpc>
                <a:spcPts val="3460"/>
              </a:lnSpc>
              <a:buFont typeface="Arial" panose="020B0604020202020204" pitchFamily="34" charset="0"/>
              <a:buChar char="•"/>
            </a:pPr>
            <a:r>
              <a:rPr lang="en-US" sz="2768" spc="459" dirty="0">
                <a:solidFill>
                  <a:srgbClr val="22423D"/>
                </a:solidFill>
                <a:latin typeface="Glacial Indifference"/>
              </a:rPr>
              <a:t>Your task is to create an online support ticketing system for the IITM BSc degree program. Students can create a support ticket for a particular concern or query. </a:t>
            </a:r>
          </a:p>
          <a:p>
            <a:pPr marL="457200" indent="-457200">
              <a:lnSpc>
                <a:spcPts val="3460"/>
              </a:lnSpc>
              <a:buFont typeface="Arial" panose="020B0604020202020204" pitchFamily="34" charset="0"/>
              <a:buChar char="•"/>
            </a:pPr>
            <a:r>
              <a:rPr lang="en-US" sz="2768" spc="459" dirty="0">
                <a:solidFill>
                  <a:srgbClr val="22423D"/>
                </a:solidFill>
                <a:latin typeface="Glacial Indifference"/>
              </a:rPr>
              <a:t>Before they create a ticket, the system should also show a list of similar tickets, and allow users to like or +1 an already existing support ticket, so that duplicates are not created. </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65267" y="7366108"/>
            <a:ext cx="4734603" cy="4114800"/>
          </a:xfrm>
          <a:prstGeom prst="rect">
            <a:avLst/>
          </a:prstGeom>
        </p:spPr>
      </p:pic>
      <p:sp>
        <p:nvSpPr>
          <p:cNvPr id="6" name="TextBox 6"/>
          <p:cNvSpPr txBox="1"/>
          <p:nvPr/>
        </p:nvSpPr>
        <p:spPr>
          <a:xfrm>
            <a:off x="8696733" y="1853860"/>
            <a:ext cx="8833289" cy="8504508"/>
          </a:xfrm>
          <a:prstGeom prst="rect">
            <a:avLst/>
          </a:prstGeom>
        </p:spPr>
        <p:txBody>
          <a:bodyPr lIns="0" tIns="0" rIns="0" bIns="0" rtlCol="0" anchor="t">
            <a:spAutoFit/>
          </a:bodyPr>
          <a:lstStyle/>
          <a:p>
            <a:pPr marL="457200" indent="-457200">
              <a:lnSpc>
                <a:spcPts val="3460"/>
              </a:lnSpc>
              <a:buFont typeface="Arial" panose="020B0604020202020204" pitchFamily="34" charset="0"/>
              <a:buChar char="•"/>
            </a:pPr>
            <a:r>
              <a:rPr lang="en-US" sz="2768" spc="459" dirty="0">
                <a:solidFill>
                  <a:srgbClr val="22423D"/>
                </a:solidFill>
                <a:latin typeface="Glacial Indifference"/>
              </a:rPr>
              <a:t>After the support team addresses the concern, they can mark the ticket as resolved, and an appropriate notification should be sent to concerned users.</a:t>
            </a:r>
          </a:p>
          <a:p>
            <a:pPr marL="457200" indent="-457200">
              <a:lnSpc>
                <a:spcPts val="3460"/>
              </a:lnSpc>
              <a:buFont typeface="Arial" panose="020B0604020202020204" pitchFamily="34" charset="0"/>
              <a:buChar char="•"/>
            </a:pPr>
            <a:r>
              <a:rPr lang="en-US" sz="2768" spc="459" dirty="0">
                <a:solidFill>
                  <a:srgbClr val="22423D"/>
                </a:solidFill>
                <a:latin typeface="Glacial Indifference"/>
              </a:rPr>
              <a:t>Another important feature of the ticketing system is dynamic FAQ updation. </a:t>
            </a:r>
          </a:p>
          <a:p>
            <a:pPr marL="457200" indent="-457200">
              <a:lnSpc>
                <a:spcPts val="3460"/>
              </a:lnSpc>
              <a:buFont typeface="Arial" panose="020B0604020202020204" pitchFamily="34" charset="0"/>
              <a:buChar char="•"/>
            </a:pPr>
            <a:r>
              <a:rPr lang="en-US" sz="2768" spc="459" dirty="0">
                <a:solidFill>
                  <a:srgbClr val="22423D"/>
                </a:solidFill>
                <a:latin typeface="Glacial Indifference"/>
              </a:rPr>
              <a:t>Many student concerns can be FAQs which will be useful for future students. If appropriate, the support query and response should be added to the FAQ section by support admins, and appropriately categorized, so that an updated FAQ will be readily available to students. </a:t>
            </a:r>
          </a:p>
          <a:p>
            <a:pPr marL="457200" indent="-457200">
              <a:lnSpc>
                <a:spcPts val="3460"/>
              </a:lnSpc>
              <a:buFont typeface="Arial" panose="020B0604020202020204" pitchFamily="34" charset="0"/>
              <a:buChar char="•"/>
            </a:pPr>
            <a:r>
              <a:rPr lang="en-US" sz="2768" spc="459" dirty="0">
                <a:solidFill>
                  <a:srgbClr val="22423D"/>
                </a:solidFill>
                <a:latin typeface="Glacial Indifference"/>
              </a:rPr>
              <a:t>The platform should allow users to enroll as students, support staff and admins.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83500" y="2935924"/>
            <a:ext cx="4114800"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47631" y="3190243"/>
            <a:ext cx="3186537" cy="360616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159" y="6151327"/>
            <a:ext cx="4868329" cy="5014197"/>
          </a:xfrm>
          <a:prstGeom prst="rect">
            <a:avLst/>
          </a:prstGeom>
        </p:spPr>
      </p:pic>
      <p:sp>
        <p:nvSpPr>
          <p:cNvPr id="5" name="TextBox 5"/>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Type of Users</a:t>
            </a:r>
          </a:p>
        </p:txBody>
      </p:sp>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97884" y="6341827"/>
            <a:ext cx="4868329" cy="50141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7440" y="-349084"/>
            <a:ext cx="4813501" cy="54925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6953" y="6431624"/>
            <a:ext cx="1803031" cy="4114800"/>
          </a:xfrm>
          <a:prstGeom prst="rect">
            <a:avLst/>
          </a:prstGeom>
        </p:spPr>
      </p:pic>
      <p:pic>
        <p:nvPicPr>
          <p:cNvPr id="4" name="Picture 4"/>
          <p:cNvPicPr>
            <a:picLocks noChangeAspect="1"/>
          </p:cNvPicPr>
          <p:nvPr/>
        </p:nvPicPr>
        <p:blipFill>
          <a:blip r:embed="rId6"/>
          <a:srcRect/>
          <a:stretch>
            <a:fillRect/>
          </a:stretch>
        </p:blipFill>
        <p:spPr>
          <a:xfrm>
            <a:off x="1028700" y="1760447"/>
            <a:ext cx="16230600" cy="67661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98419" y="1792536"/>
            <a:ext cx="4198776" cy="4114800"/>
          </a:xfrm>
          <a:prstGeom prst="rect">
            <a:avLst/>
          </a:prstGeom>
        </p:spPr>
      </p:pic>
      <p:sp>
        <p:nvSpPr>
          <p:cNvPr id="3" name="TextBox 3"/>
          <p:cNvSpPr txBox="1"/>
          <p:nvPr/>
        </p:nvSpPr>
        <p:spPr>
          <a:xfrm>
            <a:off x="2921486" y="4440486"/>
            <a:ext cx="12445027" cy="1996578"/>
          </a:xfrm>
          <a:prstGeom prst="rect">
            <a:avLst/>
          </a:prstGeom>
        </p:spPr>
        <p:txBody>
          <a:bodyPr lIns="0" tIns="0" rIns="0" bIns="0" rtlCol="0" anchor="t">
            <a:spAutoFit/>
          </a:bodyPr>
          <a:lstStyle/>
          <a:p>
            <a:pPr algn="ctr">
              <a:lnSpc>
                <a:spcPts val="14282"/>
              </a:lnSpc>
            </a:pPr>
            <a:r>
              <a:rPr lang="en-US" sz="17003">
                <a:solidFill>
                  <a:srgbClr val="22423D"/>
                </a:solidFill>
                <a:latin typeface="Moontime"/>
              </a:rPr>
              <a:t>User Stories</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7230" y="6765405"/>
            <a:ext cx="5085708"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702</Words>
  <Application>Microsoft Office PowerPoint</Application>
  <PresentationFormat>Custom</PresentationFormat>
  <Paragraphs>113</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Moontime</vt:lpstr>
      <vt:lpstr>Calibri</vt:lpstr>
      <vt:lpstr>Arial</vt:lpstr>
      <vt:lpstr>Glacial Indifference Bold</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Project</dc:title>
  <cp:lastModifiedBy>Akash Supe</cp:lastModifiedBy>
  <cp:revision>7</cp:revision>
  <dcterms:created xsi:type="dcterms:W3CDTF">2006-08-16T00:00:00Z</dcterms:created>
  <dcterms:modified xsi:type="dcterms:W3CDTF">2023-04-17T13:52:32Z</dcterms:modified>
  <dc:identifier>DAFgFspPkYQ</dc:identifier>
</cp:coreProperties>
</file>